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69" r:id="rId2"/>
    <p:sldId id="279" r:id="rId3"/>
    <p:sldId id="295" r:id="rId4"/>
    <p:sldId id="299" r:id="rId5"/>
    <p:sldId id="281" r:id="rId6"/>
    <p:sldId id="284" r:id="rId7"/>
    <p:sldId id="285" r:id="rId8"/>
    <p:sldId id="287" r:id="rId9"/>
    <p:sldId id="286" r:id="rId10"/>
    <p:sldId id="259" r:id="rId11"/>
    <p:sldId id="260" r:id="rId12"/>
    <p:sldId id="261" r:id="rId13"/>
    <p:sldId id="270" r:id="rId14"/>
    <p:sldId id="301" r:id="rId15"/>
    <p:sldId id="280" r:id="rId16"/>
    <p:sldId id="263" r:id="rId17"/>
    <p:sldId id="264" r:id="rId18"/>
    <p:sldId id="271" r:id="rId19"/>
    <p:sldId id="265" r:id="rId20"/>
    <p:sldId id="272" r:id="rId21"/>
    <p:sldId id="266" r:id="rId22"/>
    <p:sldId id="273" r:id="rId23"/>
    <p:sldId id="267" r:id="rId24"/>
    <p:sldId id="268" r:id="rId25"/>
    <p:sldId id="274" r:id="rId26"/>
    <p:sldId id="275" r:id="rId27"/>
    <p:sldId id="298" r:id="rId28"/>
    <p:sldId id="289" r:id="rId29"/>
    <p:sldId id="290" r:id="rId30"/>
    <p:sldId id="297" r:id="rId31"/>
    <p:sldId id="291" r:id="rId32"/>
    <p:sldId id="293" r:id="rId33"/>
    <p:sldId id="294" r:id="rId34"/>
    <p:sldId id="276" r:id="rId35"/>
    <p:sldId id="277" r:id="rId3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26A37D24-9781-451A-9544-A4770AC9CBB5}" type="datetimeFigureOut">
              <a:rPr lang="en-US" smtClean="0"/>
              <a:t>9/30/2025</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FB4D603-2BF7-4F06-B878-9005304E344A}" type="slidenum">
              <a:rPr lang="en-US" smtClean="0"/>
              <a:t>‹#›</a:t>
            </a:fld>
            <a:endParaRPr lang="en-US" dirty="0"/>
          </a:p>
        </p:txBody>
      </p:sp>
    </p:spTree>
    <p:extLst>
      <p:ext uri="{BB962C8B-B14F-4D97-AF65-F5344CB8AC3E}">
        <p14:creationId xmlns:p14="http://schemas.microsoft.com/office/powerpoint/2010/main" val="3706176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Detective</a:t>
            </a:r>
            <a:r>
              <a:rPr lang="en-US" baseline="0" dirty="0" smtClean="0"/>
              <a:t> has spoken with 5 other universities.  Most of the Universities reported having a counter protest during Charlie Kirk’s talks.  Incidents reported at those universities from nothing all they way to a full on riot that kept police on scene for 12 hours.  UC Davis was the riot and it cost them around $400,000 in damages and manpower.  Events ranged from 20 people all the say to 1000 showing up.  </a:t>
            </a:r>
            <a:endParaRPr lang="en-US" dirty="0"/>
          </a:p>
        </p:txBody>
      </p:sp>
      <p:sp>
        <p:nvSpPr>
          <p:cNvPr id="4" name="Slide Number Placeholder 3"/>
          <p:cNvSpPr>
            <a:spLocks noGrp="1"/>
          </p:cNvSpPr>
          <p:nvPr>
            <p:ph type="sldNum" sz="quarter" idx="10"/>
          </p:nvPr>
        </p:nvSpPr>
        <p:spPr/>
        <p:txBody>
          <a:bodyPr/>
          <a:lstStyle/>
          <a:p>
            <a:pPr defTabSz="483306">
              <a:defRPr/>
            </a:pPr>
            <a:fld id="{21142C28-AFF1-4B58-AB49-D0090229FBA3}" type="slidenum">
              <a:rPr lang="en-US">
                <a:solidFill>
                  <a:prstClr val="black"/>
                </a:solidFill>
                <a:latin typeface="Calibri" panose="020F0502020204030204"/>
              </a:rPr>
              <a:pPr defTabSz="483306">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71935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52279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22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15709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23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27111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24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44572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93197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26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72929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27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751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28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88568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29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82871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30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8868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4</a:t>
            </a:fld>
            <a:endParaRPr lang="en-US" dirty="0"/>
          </a:p>
        </p:txBody>
      </p:sp>
    </p:spTree>
    <p:extLst>
      <p:ext uri="{BB962C8B-B14F-4D97-AF65-F5344CB8AC3E}">
        <p14:creationId xmlns:p14="http://schemas.microsoft.com/office/powerpoint/2010/main" val="621881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31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56668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32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08765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33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93711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34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1538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Detective</a:t>
            </a:r>
            <a:r>
              <a:rPr lang="en-US" baseline="0" dirty="0" smtClean="0"/>
              <a:t> has spoken with 5 other universities.  Most of the Universities reported having a counter protest during Charlie Kirk’s talks.  Incidents reported at those universities from nothing all they way to a full on riot that kept police on scene for 12 hours.  UC Davis was the riot and it cost them around $400,000 in damages and manpower.  Events ranged from 20 people all the say to 1000 showing up.  </a:t>
            </a:r>
            <a:endParaRPr lang="en-US" dirty="0"/>
          </a:p>
        </p:txBody>
      </p:sp>
      <p:sp>
        <p:nvSpPr>
          <p:cNvPr id="4" name="Slide Number Placeholder 3"/>
          <p:cNvSpPr>
            <a:spLocks noGrp="1"/>
          </p:cNvSpPr>
          <p:nvPr>
            <p:ph type="sldNum" sz="quarter" idx="10"/>
          </p:nvPr>
        </p:nvSpPr>
        <p:spPr/>
        <p:txBody>
          <a:bodyPr/>
          <a:lstStyle/>
          <a:p>
            <a:pPr defTabSz="483306">
              <a:defRPr/>
            </a:pPr>
            <a:fld id="{21142C28-AFF1-4B58-AB49-D0090229FBA3}" type="slidenum">
              <a:rPr lang="en-US">
                <a:solidFill>
                  <a:prstClr val="black"/>
                </a:solidFill>
                <a:latin typeface="Calibri" panose="020F0502020204030204"/>
              </a:rPr>
              <a:pPr defTabSz="483306">
                <a:defRPr/>
              </a:pPr>
              <a:t>35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08034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10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49128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35363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21265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66486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1626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85388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20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20413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54633A-9506-4389-8F5E-12C4F9CCC286}" type="datetimeFigureOut">
              <a:rPr lang="en-US" smtClean="0"/>
              <a:t>9/30/2025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44B6DD-1F70-43C1-80CE-F38AA8482E15}" type="slidenum">
              <a:rPr lang="en-US" smtClean="0"/>
              <a:t>‹#›</a:t>
            </a:fld>
            <a:endParaRPr lang="en-US" dirty="0"/>
          </a:p>
        </p:txBody>
      </p:sp>
    </p:spTree>
    <p:extLst>
      <p:ext uri="{BB962C8B-B14F-4D97-AF65-F5344CB8AC3E}">
        <p14:creationId xmlns:p14="http://schemas.microsoft.com/office/powerpoint/2010/main" val="1997250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54633A-9506-4389-8F5E-12C4F9CCC286}" type="datetimeFigureOut">
              <a:rPr lang="en-US" smtClean="0"/>
              <a:t>9/30/2025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44B6DD-1F70-43C1-80CE-F38AA8482E15}" type="slidenum">
              <a:rPr lang="en-US" smtClean="0"/>
              <a:t>‹#›</a:t>
            </a:fld>
            <a:endParaRPr lang="en-US" dirty="0"/>
          </a:p>
        </p:txBody>
      </p:sp>
    </p:spTree>
    <p:extLst>
      <p:ext uri="{BB962C8B-B14F-4D97-AF65-F5344CB8AC3E}">
        <p14:creationId xmlns:p14="http://schemas.microsoft.com/office/powerpoint/2010/main" val="418750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54633A-9506-4389-8F5E-12C4F9CCC286}" type="datetimeFigureOut">
              <a:rPr lang="en-US" smtClean="0"/>
              <a:t>9/30/2025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44B6DD-1F70-43C1-80CE-F38AA8482E15}" type="slidenum">
              <a:rPr lang="en-US" smtClean="0"/>
              <a:t>‹#›</a:t>
            </a:fld>
            <a:endParaRPr lang="en-US" dirty="0"/>
          </a:p>
        </p:txBody>
      </p:sp>
    </p:spTree>
    <p:extLst>
      <p:ext uri="{BB962C8B-B14F-4D97-AF65-F5344CB8AC3E}">
        <p14:creationId xmlns:p14="http://schemas.microsoft.com/office/powerpoint/2010/main" val="1269682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A">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5078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54633A-9506-4389-8F5E-12C4F9CCC286}" type="datetimeFigureOut">
              <a:rPr lang="en-US" smtClean="0"/>
              <a:t>9/30/2025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44B6DD-1F70-43C1-80CE-F38AA8482E15}" type="slidenum">
              <a:rPr lang="en-US" smtClean="0"/>
              <a:t>‹#›</a:t>
            </a:fld>
            <a:endParaRPr lang="en-US" dirty="0"/>
          </a:p>
        </p:txBody>
      </p:sp>
    </p:spTree>
    <p:extLst>
      <p:ext uri="{BB962C8B-B14F-4D97-AF65-F5344CB8AC3E}">
        <p14:creationId xmlns:p14="http://schemas.microsoft.com/office/powerpoint/2010/main" val="2001597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A54633A-9506-4389-8F5E-12C4F9CCC286}" type="datetimeFigureOut">
              <a:rPr lang="en-US" smtClean="0"/>
              <a:t>9/30/2025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44B6DD-1F70-43C1-80CE-F38AA8482E15}" type="slidenum">
              <a:rPr lang="en-US" smtClean="0"/>
              <a:t>‹#›</a:t>
            </a:fld>
            <a:endParaRPr lang="en-US" dirty="0"/>
          </a:p>
        </p:txBody>
      </p:sp>
    </p:spTree>
    <p:extLst>
      <p:ext uri="{BB962C8B-B14F-4D97-AF65-F5344CB8AC3E}">
        <p14:creationId xmlns:p14="http://schemas.microsoft.com/office/powerpoint/2010/main" val="2631578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54633A-9506-4389-8F5E-12C4F9CCC286}" type="datetimeFigureOut">
              <a:rPr lang="en-US" smtClean="0"/>
              <a:t>9/30/2025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44B6DD-1F70-43C1-80CE-F38AA8482E15}" type="slidenum">
              <a:rPr lang="en-US" smtClean="0"/>
              <a:t>‹#›</a:t>
            </a:fld>
            <a:endParaRPr lang="en-US" dirty="0"/>
          </a:p>
        </p:txBody>
      </p:sp>
    </p:spTree>
    <p:extLst>
      <p:ext uri="{BB962C8B-B14F-4D97-AF65-F5344CB8AC3E}">
        <p14:creationId xmlns:p14="http://schemas.microsoft.com/office/powerpoint/2010/main" val="3952649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54633A-9506-4389-8F5E-12C4F9CCC286}" type="datetimeFigureOut">
              <a:rPr lang="en-US" smtClean="0"/>
              <a:t>9/30/2025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244B6DD-1F70-43C1-80CE-F38AA8482E15}" type="slidenum">
              <a:rPr lang="en-US" smtClean="0"/>
              <a:t>‹#›</a:t>
            </a:fld>
            <a:endParaRPr lang="en-US" dirty="0"/>
          </a:p>
        </p:txBody>
      </p:sp>
    </p:spTree>
    <p:extLst>
      <p:ext uri="{BB962C8B-B14F-4D97-AF65-F5344CB8AC3E}">
        <p14:creationId xmlns:p14="http://schemas.microsoft.com/office/powerpoint/2010/main" val="3191776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54633A-9506-4389-8F5E-12C4F9CCC286}" type="datetimeFigureOut">
              <a:rPr lang="en-US" smtClean="0"/>
              <a:t>9/30/2025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244B6DD-1F70-43C1-80CE-F38AA8482E15}" type="slidenum">
              <a:rPr lang="en-US" smtClean="0"/>
              <a:t>‹#›</a:t>
            </a:fld>
            <a:endParaRPr lang="en-US" dirty="0"/>
          </a:p>
        </p:txBody>
      </p:sp>
    </p:spTree>
    <p:extLst>
      <p:ext uri="{BB962C8B-B14F-4D97-AF65-F5344CB8AC3E}">
        <p14:creationId xmlns:p14="http://schemas.microsoft.com/office/powerpoint/2010/main" val="2208147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54633A-9506-4389-8F5E-12C4F9CCC286}" type="datetimeFigureOut">
              <a:rPr lang="en-US" smtClean="0"/>
              <a:t>9/30/2025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244B6DD-1F70-43C1-80CE-F38AA8482E15}" type="slidenum">
              <a:rPr lang="en-US" smtClean="0"/>
              <a:t>‹#›</a:t>
            </a:fld>
            <a:endParaRPr lang="en-US" dirty="0"/>
          </a:p>
        </p:txBody>
      </p:sp>
    </p:spTree>
    <p:extLst>
      <p:ext uri="{BB962C8B-B14F-4D97-AF65-F5344CB8AC3E}">
        <p14:creationId xmlns:p14="http://schemas.microsoft.com/office/powerpoint/2010/main" val="1387876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A54633A-9506-4389-8F5E-12C4F9CCC286}" type="datetimeFigureOut">
              <a:rPr lang="en-US" smtClean="0"/>
              <a:t>9/30/2025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44B6DD-1F70-43C1-80CE-F38AA8482E15}" type="slidenum">
              <a:rPr lang="en-US" smtClean="0"/>
              <a:t>‹#›</a:t>
            </a:fld>
            <a:endParaRPr lang="en-US" dirty="0"/>
          </a:p>
        </p:txBody>
      </p:sp>
    </p:spTree>
    <p:extLst>
      <p:ext uri="{BB962C8B-B14F-4D97-AF65-F5344CB8AC3E}">
        <p14:creationId xmlns:p14="http://schemas.microsoft.com/office/powerpoint/2010/main" val="3167258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A54633A-9506-4389-8F5E-12C4F9CCC286}" type="datetimeFigureOut">
              <a:rPr lang="en-US" smtClean="0"/>
              <a:t>9/30/2025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44B6DD-1F70-43C1-80CE-F38AA8482E15}" type="slidenum">
              <a:rPr lang="en-US" smtClean="0"/>
              <a:t>‹#›</a:t>
            </a:fld>
            <a:endParaRPr lang="en-US" dirty="0"/>
          </a:p>
        </p:txBody>
      </p:sp>
    </p:spTree>
    <p:extLst>
      <p:ext uri="{BB962C8B-B14F-4D97-AF65-F5344CB8AC3E}">
        <p14:creationId xmlns:p14="http://schemas.microsoft.com/office/powerpoint/2010/main" val="2165690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54633A-9506-4389-8F5E-12C4F9CCC286}" type="datetimeFigureOut">
              <a:rPr lang="en-US" smtClean="0"/>
              <a:t>9/30/2025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44B6DD-1F70-43C1-80CE-F38AA8482E15}" type="slidenum">
              <a:rPr lang="en-US" smtClean="0"/>
              <a:t>‹#›</a:t>
            </a:fld>
            <a:endParaRPr lang="en-US" dirty="0"/>
          </a:p>
        </p:txBody>
      </p:sp>
    </p:spTree>
    <p:extLst>
      <p:ext uri="{BB962C8B-B14F-4D97-AF65-F5344CB8AC3E}">
        <p14:creationId xmlns:p14="http://schemas.microsoft.com/office/powerpoint/2010/main" val="1324539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4.jp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6.png"/><Relationship Id="rId7"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4.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9.jpeg"/><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0.png"/><Relationship Id="rId7"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1.wdp"/><Relationship Id="rId9" Type="http://schemas.openxmlformats.org/officeDocument/2006/relationships/image" Target="../media/image4.jpeg"/></Relationships>
</file>

<file path=ppt/slides/_rels/slide2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30.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1.wdp"/><Relationship Id="rId9" Type="http://schemas.openxmlformats.org/officeDocument/2006/relationships/image" Target="../media/image34.jpg"/></Relationships>
</file>

<file path=ppt/slides/_rels/slide2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31.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7.jp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0.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31.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0.png"/><Relationship Id="rId7"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31.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0.png"/><Relationship Id="rId7"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31.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31.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0.png"/><Relationship Id="rId7"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31.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781" y="2042821"/>
            <a:ext cx="1081682" cy="1415667"/>
          </a:xfrm>
          <a:prstGeom prst="rect">
            <a:avLst/>
          </a:prstGeom>
        </p:spPr>
      </p:pic>
      <p:sp>
        <p:nvSpPr>
          <p:cNvPr id="7" name="Title 1"/>
          <p:cNvSpPr txBox="1">
            <a:spLocks/>
          </p:cNvSpPr>
          <p:nvPr/>
        </p:nvSpPr>
        <p:spPr>
          <a:xfrm>
            <a:off x="1450975" y="-573087"/>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8457" y="2042821"/>
            <a:ext cx="7102464" cy="1874795"/>
          </a:xfrm>
          <a:prstGeom prst="rect">
            <a:avLst/>
          </a:prstGeom>
        </p:spPr>
      </p:pic>
      <p:sp>
        <p:nvSpPr>
          <p:cNvPr id="5" name="TextBox 4"/>
          <p:cNvSpPr txBox="1"/>
          <p:nvPr/>
        </p:nvSpPr>
        <p:spPr>
          <a:xfrm>
            <a:off x="1205863" y="4769814"/>
            <a:ext cx="4289964"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smtClean="0">
                <a:ln>
                  <a:noFill/>
                </a:ln>
                <a:solidFill>
                  <a:srgbClr val="0070C0"/>
                </a:solidFill>
                <a:effectLst/>
                <a:uLnTx/>
                <a:uFillTx/>
                <a:latin typeface="Arial" charset="0"/>
                <a:ea typeface="Gotham Medium" charset="0"/>
                <a:cs typeface="Gotham Medium" charset="0"/>
              </a:rPr>
              <a:t>2024 Annual Report</a:t>
            </a:r>
          </a:p>
        </p:txBody>
      </p:sp>
    </p:spTree>
    <p:extLst>
      <p:ext uri="{BB962C8B-B14F-4D97-AF65-F5344CB8AC3E}">
        <p14:creationId xmlns:p14="http://schemas.microsoft.com/office/powerpoint/2010/main" val="7589623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9032" y="469477"/>
            <a:ext cx="47773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Arial Hebrew" charset="-79"/>
                <a:ea typeface="Gotham" charset="0"/>
                <a:cs typeface="Gotham" charset="0"/>
              </a:rPr>
              <a:t>Patrol Division</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38" name="TextBox 37"/>
          <p:cNvSpPr txBox="1"/>
          <p:nvPr/>
        </p:nvSpPr>
        <p:spPr>
          <a:xfrm>
            <a:off x="1399032" y="1020932"/>
            <a:ext cx="9769077" cy="523220"/>
          </a:xfrm>
          <a:prstGeom prst="rect">
            <a:avLst/>
          </a:prstGeom>
          <a:noFill/>
        </p:spPr>
        <p:txBody>
          <a:bodyPr wrap="square" rtlCol="0">
            <a:spAutoFit/>
          </a:bodyPr>
          <a:lstStyle/>
          <a:p>
            <a:pPr lvl="0"/>
            <a:r>
              <a:rPr lang="en-US" sz="1400" dirty="0" smtClean="0">
                <a:solidFill>
                  <a:schemeClr val="bg1">
                    <a:lumMod val="65000"/>
                  </a:schemeClr>
                </a:solidFill>
                <a:latin typeface="Arial Hebrew" charset="-79"/>
                <a:ea typeface="Gotham Book" charset="0"/>
                <a:cs typeface="Gotham Book" charset="0"/>
              </a:rPr>
              <a:t>The Patrol Division is headed by Captain Crystal Golightley who is responsible for Police and Security patrols, as well as CCTV monitoring and review.  </a:t>
            </a:r>
            <a:endParaRPr kumimoji="0" lang="en-US" sz="1400" b="0" i="0" u="none" strike="noStrike" kern="1200" cap="none" spc="0" normalizeH="0" baseline="0" noProof="0" dirty="0">
              <a:ln>
                <a:noFill/>
              </a:ln>
              <a:solidFill>
                <a:schemeClr val="bg1">
                  <a:lumMod val="65000"/>
                </a:schemeClr>
              </a:solidFill>
              <a:effectLst/>
              <a:uLnTx/>
              <a:uFillTx/>
              <a:latin typeface="Arial Hebrew" charset="-79"/>
              <a:ea typeface="Gotham Book" charset="0"/>
              <a:cs typeface="Gotham Book" charset="0"/>
            </a:endParaRPr>
          </a:p>
        </p:txBody>
      </p:sp>
      <p:sp>
        <p:nvSpPr>
          <p:cNvPr id="2" name="TextBox 1"/>
          <p:cNvSpPr txBox="1"/>
          <p:nvPr/>
        </p:nvSpPr>
        <p:spPr>
          <a:xfrm>
            <a:off x="4753785" y="2212829"/>
            <a:ext cx="305956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Bold" charset="0"/>
                <a:ea typeface="Gotham Medium" charset="0"/>
                <a:cs typeface="Gotham Medium" charset="0"/>
              </a:rPr>
              <a:t>Police Patrol</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Enforce city,</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state and federal laws, and enforce University regulations.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18" name="TextBox 17"/>
          <p:cNvSpPr txBox="1"/>
          <p:nvPr/>
        </p:nvSpPr>
        <p:spPr>
          <a:xfrm>
            <a:off x="4800073" y="3511935"/>
            <a:ext cx="29705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rPr>
              <a:t>Range</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Hebrew" charset="-79"/>
                <a:ea typeface="Gotham Book" charset="0"/>
                <a:cs typeface="Gotham Book" charset="0"/>
              </a:rPr>
              <a:t>Maintain departmental firearms qualifications and proficiencies. </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31" name="TextBox 30"/>
          <p:cNvSpPr txBox="1"/>
          <p:nvPr/>
        </p:nvSpPr>
        <p:spPr>
          <a:xfrm>
            <a:off x="7792901" y="2212830"/>
            <a:ext cx="32879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rPr>
              <a:t>Security Patrol</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Patrol and secure</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buildings on the main KU campus and the Edwards campus.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16" name="TextBox 15"/>
          <p:cNvSpPr txBox="1"/>
          <p:nvPr/>
        </p:nvSpPr>
        <p:spPr>
          <a:xfrm>
            <a:off x="7813354" y="3511935"/>
            <a:ext cx="360228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rPr>
              <a:t>Video Review/Security</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Hebrew" charset="-79"/>
                <a:ea typeface="Gotham Book" charset="0"/>
                <a:cs typeface="Gotham Book" charset="0"/>
              </a:rPr>
              <a:t>Monitor and review CCTV cameras.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722" y="1734221"/>
            <a:ext cx="3394421" cy="4755755"/>
          </a:xfrm>
          <a:prstGeom prst="rect">
            <a:avLst/>
          </a:prstGeom>
        </p:spPr>
      </p:pic>
    </p:spTree>
    <p:extLst>
      <p:ext uri="{BB962C8B-B14F-4D97-AF65-F5344CB8AC3E}">
        <p14:creationId xmlns:p14="http://schemas.microsoft.com/office/powerpoint/2010/main" val="141530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021915" y="3841996"/>
            <a:ext cx="1585097" cy="1755800"/>
          </a:xfrm>
          <a:prstGeom prst="rect">
            <a:avLst/>
          </a:prstGeom>
        </p:spPr>
      </p:pic>
      <p:pic>
        <p:nvPicPr>
          <p:cNvPr id="6" name="Picture 5"/>
          <p:cNvPicPr>
            <a:picLocks noChangeAspect="1"/>
          </p:cNvPicPr>
          <p:nvPr/>
        </p:nvPicPr>
        <p:blipFill>
          <a:blip r:embed="rId3"/>
          <a:stretch>
            <a:fillRect/>
          </a:stretch>
        </p:blipFill>
        <p:spPr>
          <a:xfrm>
            <a:off x="6963326" y="1988590"/>
            <a:ext cx="1719221" cy="835224"/>
          </a:xfrm>
          <a:prstGeom prst="rect">
            <a:avLst/>
          </a:prstGeom>
        </p:spPr>
      </p:pic>
      <p:pic>
        <p:nvPicPr>
          <p:cNvPr id="7" name="Picture 6"/>
          <p:cNvPicPr>
            <a:picLocks noChangeAspect="1"/>
          </p:cNvPicPr>
          <p:nvPr/>
        </p:nvPicPr>
        <p:blipFill>
          <a:blip r:embed="rId4"/>
          <a:stretch>
            <a:fillRect/>
          </a:stretch>
        </p:blipFill>
        <p:spPr>
          <a:xfrm>
            <a:off x="9052279" y="3851562"/>
            <a:ext cx="1444877" cy="1755800"/>
          </a:xfrm>
          <a:prstGeom prst="rect">
            <a:avLst/>
          </a:prstGeom>
        </p:spPr>
      </p:pic>
      <p:pic>
        <p:nvPicPr>
          <p:cNvPr id="8" name="Picture 7"/>
          <p:cNvPicPr>
            <a:picLocks noChangeAspect="1"/>
          </p:cNvPicPr>
          <p:nvPr/>
        </p:nvPicPr>
        <p:blipFill>
          <a:blip r:embed="rId5"/>
          <a:stretch>
            <a:fillRect/>
          </a:stretch>
        </p:blipFill>
        <p:spPr>
          <a:xfrm>
            <a:off x="5047832" y="3812261"/>
            <a:ext cx="1542422" cy="1755800"/>
          </a:xfrm>
          <a:prstGeom prst="rect">
            <a:avLst/>
          </a:prstGeom>
        </p:spPr>
      </p:pic>
      <p:cxnSp>
        <p:nvCxnSpPr>
          <p:cNvPr id="10" name="Straight Connector 9"/>
          <p:cNvCxnSpPr>
            <a:stCxn id="6" idx="2"/>
            <a:endCxn id="5" idx="0"/>
          </p:cNvCxnSpPr>
          <p:nvPr/>
        </p:nvCxnSpPr>
        <p:spPr>
          <a:xfrm flipH="1">
            <a:off x="7814464" y="2823814"/>
            <a:ext cx="8473" cy="10181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710165" y="3517451"/>
            <a:ext cx="4064552" cy="194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710165" y="3517451"/>
            <a:ext cx="0" cy="294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9774717" y="3536907"/>
            <a:ext cx="0" cy="314655"/>
          </a:xfrm>
          <a:prstGeom prst="line">
            <a:avLst/>
          </a:prstGeom>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6"/>
          <a:stretch>
            <a:fillRect/>
          </a:stretch>
        </p:blipFill>
        <p:spPr>
          <a:xfrm>
            <a:off x="9914938" y="2200325"/>
            <a:ext cx="1164437" cy="450097"/>
          </a:xfrm>
          <a:prstGeom prst="rect">
            <a:avLst/>
          </a:prstGeom>
        </p:spPr>
      </p:pic>
      <p:cxnSp>
        <p:nvCxnSpPr>
          <p:cNvPr id="36" name="Straight Connector 35"/>
          <p:cNvCxnSpPr>
            <a:stCxn id="6" idx="3"/>
            <a:endCxn id="34" idx="1"/>
          </p:cNvCxnSpPr>
          <p:nvPr/>
        </p:nvCxnSpPr>
        <p:spPr>
          <a:xfrm>
            <a:off x="8682547" y="2406202"/>
            <a:ext cx="1232391" cy="19172"/>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670858" y="532015"/>
            <a:ext cx="4884957" cy="461665"/>
          </a:xfrm>
          <a:prstGeom prst="rect">
            <a:avLst/>
          </a:prstGeom>
          <a:noFill/>
        </p:spPr>
        <p:txBody>
          <a:bodyPr wrap="square" rtlCol="0">
            <a:spAutoFit/>
          </a:bodyPr>
          <a:lstStyle/>
          <a:p>
            <a:pPr lvl="0">
              <a:defRPr/>
            </a:pPr>
            <a:r>
              <a:rPr lang="en-US" sz="2400" dirty="0">
                <a:solidFill>
                  <a:srgbClr val="002060"/>
                </a:solidFill>
                <a:latin typeface="Arial Hebrew" charset="-79"/>
                <a:ea typeface="Gotham" charset="0"/>
                <a:cs typeface="Gotham" charset="0"/>
              </a:rPr>
              <a:t>Patrol Division</a:t>
            </a: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3281" y="1895007"/>
            <a:ext cx="4314247" cy="4314247"/>
          </a:xfrm>
          <a:prstGeom prst="rect">
            <a:avLst/>
          </a:prstGeom>
        </p:spPr>
      </p:pic>
      <p:sp>
        <p:nvSpPr>
          <p:cNvPr id="3" name="TextBox 2"/>
          <p:cNvSpPr txBox="1"/>
          <p:nvPr/>
        </p:nvSpPr>
        <p:spPr>
          <a:xfrm>
            <a:off x="837106" y="6243337"/>
            <a:ext cx="4314247" cy="276999"/>
          </a:xfrm>
          <a:prstGeom prst="rect">
            <a:avLst/>
          </a:prstGeom>
          <a:noFill/>
        </p:spPr>
        <p:txBody>
          <a:bodyPr wrap="square" rtlCol="0">
            <a:spAutoFit/>
          </a:bodyPr>
          <a:lstStyle/>
          <a:p>
            <a:r>
              <a:rPr lang="en-US" sz="1200" dirty="0" smtClean="0"/>
              <a:t>Officer Harris Showing </a:t>
            </a:r>
            <a:r>
              <a:rPr lang="en-US" sz="1200" dirty="0"/>
              <a:t>C</a:t>
            </a:r>
            <a:r>
              <a:rPr lang="en-US" sz="1200" dirty="0" smtClean="0"/>
              <a:t>hildren a Patrol </a:t>
            </a:r>
            <a:r>
              <a:rPr lang="en-US" sz="1200" dirty="0"/>
              <a:t>C</a:t>
            </a:r>
            <a:r>
              <a:rPr lang="en-US" sz="1200" dirty="0" smtClean="0"/>
              <a:t>ar</a:t>
            </a:r>
            <a:endParaRPr lang="en-US" sz="1200" dirty="0"/>
          </a:p>
        </p:txBody>
      </p:sp>
    </p:spTree>
    <p:extLst>
      <p:ext uri="{BB962C8B-B14F-4D97-AF65-F5344CB8AC3E}">
        <p14:creationId xmlns:p14="http://schemas.microsoft.com/office/powerpoint/2010/main" val="24814779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63533" y="532015"/>
            <a:ext cx="4364183" cy="369332"/>
          </a:xfrm>
          <a:prstGeom prst="rect">
            <a:avLst/>
          </a:prstGeom>
          <a:noFill/>
        </p:spPr>
        <p:txBody>
          <a:bodyPr wrap="square" rtlCol="0">
            <a:spAutoFit/>
          </a:bodyPr>
          <a:lstStyle/>
          <a:p>
            <a:pPr lvl="0">
              <a:defRPr/>
            </a:pPr>
            <a:r>
              <a:rPr lang="en-US" dirty="0">
                <a:solidFill>
                  <a:srgbClr val="002060"/>
                </a:solidFill>
                <a:latin typeface="Arial Hebrew" charset="-79"/>
                <a:ea typeface="Gotham" charset="0"/>
                <a:cs typeface="Gotham" charset="0"/>
              </a:rPr>
              <a:t>Patrol </a:t>
            </a:r>
            <a:r>
              <a:rPr lang="en-US" dirty="0" smtClean="0">
                <a:solidFill>
                  <a:srgbClr val="002060"/>
                </a:solidFill>
                <a:latin typeface="Arial Hebrew" charset="-79"/>
                <a:ea typeface="Gotham" charset="0"/>
                <a:cs typeface="Gotham" charset="0"/>
              </a:rPr>
              <a:t>Division - Police</a:t>
            </a:r>
            <a:endParaRPr lang="en-US" dirty="0">
              <a:solidFill>
                <a:srgbClr val="002060"/>
              </a:solidFill>
              <a:latin typeface="Arial Hebrew" charset="-79"/>
              <a:ea typeface="Gotham" charset="0"/>
              <a:cs typeface="Gotham" charset="0"/>
            </a:endParaRPr>
          </a:p>
        </p:txBody>
      </p:sp>
      <p:sp>
        <p:nvSpPr>
          <p:cNvPr id="5" name="TextBox 4"/>
          <p:cNvSpPr txBox="1"/>
          <p:nvPr/>
        </p:nvSpPr>
        <p:spPr>
          <a:xfrm>
            <a:off x="3726817" y="1081858"/>
            <a:ext cx="7688424" cy="2308324"/>
          </a:xfrm>
          <a:prstGeom prst="rect">
            <a:avLst/>
          </a:prstGeom>
          <a:noFill/>
        </p:spPr>
        <p:txBody>
          <a:bodyPr wrap="square" rtlCol="0">
            <a:spAutoFit/>
          </a:bodyPr>
          <a:lstStyle/>
          <a:p>
            <a:r>
              <a:rPr lang="en-US" dirty="0" smtClean="0"/>
              <a:t>Police Officers within the Patrol Division respond to calls for service at the University of Kansas and its affiliated property 365 days a year.</a:t>
            </a:r>
          </a:p>
          <a:p>
            <a:endParaRPr lang="en-US" dirty="0"/>
          </a:p>
          <a:p>
            <a:r>
              <a:rPr lang="en-US" dirty="0" smtClean="0"/>
              <a:t>The department is authorized a staff of 35 fully-commissioned officers who are certified by the Kansas Commission on Peace Officers’ Standards and Training. They respond to emergency calls including medicals and fires, enforce municipal and state laws, and investigate crimes and motor vehicle accidents. </a:t>
            </a:r>
          </a:p>
          <a:p>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34585"/>
            <a:ext cx="6487978" cy="3399219"/>
          </a:xfrm>
          <a:prstGeom prst="rect">
            <a:avLst/>
          </a:prstGeom>
        </p:spPr>
      </p:pic>
      <p:sp>
        <p:nvSpPr>
          <p:cNvPr id="2" name="TextBox 1"/>
          <p:cNvSpPr txBox="1"/>
          <p:nvPr/>
        </p:nvSpPr>
        <p:spPr>
          <a:xfrm>
            <a:off x="1404587" y="6496700"/>
            <a:ext cx="6467302" cy="276999"/>
          </a:xfrm>
          <a:prstGeom prst="rect">
            <a:avLst/>
          </a:prstGeom>
          <a:noFill/>
        </p:spPr>
        <p:txBody>
          <a:bodyPr wrap="square" rtlCol="0">
            <a:spAutoFit/>
          </a:bodyPr>
          <a:lstStyle/>
          <a:p>
            <a:r>
              <a:rPr lang="en-US" sz="1200" dirty="0" smtClean="0"/>
              <a:t>Officer Wehmeyer at Sunset on Campus</a:t>
            </a:r>
            <a:endParaRPr lang="en-US" sz="1200" dirty="0"/>
          </a:p>
        </p:txBody>
      </p:sp>
    </p:spTree>
    <p:extLst>
      <p:ext uri="{BB962C8B-B14F-4D97-AF65-F5344CB8AC3E}">
        <p14:creationId xmlns:p14="http://schemas.microsoft.com/office/powerpoint/2010/main" val="202441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87536" y="1456267"/>
            <a:ext cx="6074731" cy="3139321"/>
          </a:xfrm>
          <a:prstGeom prst="rect">
            <a:avLst/>
          </a:prstGeom>
          <a:noFill/>
        </p:spPr>
        <p:txBody>
          <a:bodyPr wrap="square" rtlCol="0">
            <a:spAutoFit/>
          </a:bodyPr>
          <a:lstStyle/>
          <a:p>
            <a:r>
              <a:rPr lang="en-US" dirty="0" smtClean="0"/>
              <a:t>Security Officers patrol and secure </a:t>
            </a:r>
            <a:r>
              <a:rPr lang="en-US" dirty="0"/>
              <a:t>124 </a:t>
            </a:r>
            <a:r>
              <a:rPr lang="en-US" dirty="0" smtClean="0"/>
              <a:t>facilities at both the Lawrence and Edwards campuses, including Spencer Art Museum and KU Athletics.</a:t>
            </a:r>
          </a:p>
          <a:p>
            <a:endParaRPr lang="en-US" dirty="0"/>
          </a:p>
          <a:p>
            <a:r>
              <a:rPr lang="en-US" dirty="0" smtClean="0"/>
              <a:t>Security services include locking and unlocking buildings, granting authorized individuals access to their offices, as needed, and searching for potential safety hazards. </a:t>
            </a:r>
          </a:p>
          <a:p>
            <a:endParaRPr lang="en-US" dirty="0"/>
          </a:p>
          <a:p>
            <a:r>
              <a:rPr lang="en-US" dirty="0" smtClean="0"/>
              <a:t>In 2024, KUPD added a curriculum of twenty hours of required annual training in order to bolster the professional capabilities of our Security staff.</a:t>
            </a:r>
            <a:endParaRPr lang="en-US" dirty="0"/>
          </a:p>
        </p:txBody>
      </p:sp>
      <p:sp>
        <p:nvSpPr>
          <p:cNvPr id="5" name="TextBox 4"/>
          <p:cNvSpPr txBox="1"/>
          <p:nvPr/>
        </p:nvSpPr>
        <p:spPr>
          <a:xfrm>
            <a:off x="1129164" y="555337"/>
            <a:ext cx="4746567" cy="369332"/>
          </a:xfrm>
          <a:prstGeom prst="rect">
            <a:avLst/>
          </a:prstGeom>
          <a:noFill/>
        </p:spPr>
        <p:txBody>
          <a:bodyPr wrap="square" rtlCol="0">
            <a:spAutoFit/>
          </a:bodyPr>
          <a:lstStyle/>
          <a:p>
            <a:pPr lvl="0">
              <a:defRPr/>
            </a:pPr>
            <a:r>
              <a:rPr lang="en-US" dirty="0">
                <a:solidFill>
                  <a:srgbClr val="002060"/>
                </a:solidFill>
                <a:latin typeface="Arial Hebrew" charset="-79"/>
                <a:ea typeface="Gotham" charset="0"/>
                <a:cs typeface="Gotham" charset="0"/>
              </a:rPr>
              <a:t>Patrol </a:t>
            </a:r>
            <a:r>
              <a:rPr lang="en-US" dirty="0" smtClean="0">
                <a:solidFill>
                  <a:srgbClr val="002060"/>
                </a:solidFill>
                <a:latin typeface="Arial Hebrew" charset="-79"/>
                <a:ea typeface="Gotham" charset="0"/>
                <a:cs typeface="Gotham" charset="0"/>
              </a:rPr>
              <a:t>Division - Security</a:t>
            </a:r>
            <a:endParaRPr lang="en-US" dirty="0">
              <a:solidFill>
                <a:srgbClr val="002060"/>
              </a:solidFill>
              <a:latin typeface="Arial Hebrew" charset="-79"/>
              <a:ea typeface="Gotham" charset="0"/>
              <a:cs typeface="Gotham"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869" y="1456267"/>
            <a:ext cx="4224866" cy="4224866"/>
          </a:xfrm>
          <a:prstGeom prst="rect">
            <a:avLst/>
          </a:prstGeom>
        </p:spPr>
      </p:pic>
      <p:sp>
        <p:nvSpPr>
          <p:cNvPr id="3" name="TextBox 2"/>
          <p:cNvSpPr txBox="1"/>
          <p:nvPr/>
        </p:nvSpPr>
        <p:spPr>
          <a:xfrm>
            <a:off x="668869" y="5681133"/>
            <a:ext cx="4224866" cy="276999"/>
          </a:xfrm>
          <a:prstGeom prst="rect">
            <a:avLst/>
          </a:prstGeom>
          <a:noFill/>
        </p:spPr>
        <p:txBody>
          <a:bodyPr wrap="square" rtlCol="0">
            <a:spAutoFit/>
          </a:bodyPr>
          <a:lstStyle/>
          <a:p>
            <a:pPr algn="ctr"/>
            <a:r>
              <a:rPr lang="en-US" sz="1200" dirty="0" smtClean="0"/>
              <a:t>Security Officer Grotewohl Getting Ready for a Shift</a:t>
            </a:r>
            <a:endParaRPr lang="en-US" sz="1200" dirty="0"/>
          </a:p>
        </p:txBody>
      </p:sp>
    </p:spTree>
    <p:extLst>
      <p:ext uri="{BB962C8B-B14F-4D97-AF65-F5344CB8AC3E}">
        <p14:creationId xmlns:p14="http://schemas.microsoft.com/office/powerpoint/2010/main" val="9200730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7390" y="1119868"/>
            <a:ext cx="6747728" cy="5355312"/>
          </a:xfrm>
          <a:prstGeom prst="rect">
            <a:avLst/>
          </a:prstGeom>
          <a:noFill/>
        </p:spPr>
        <p:txBody>
          <a:bodyPr wrap="square" rtlCol="0">
            <a:spAutoFit/>
          </a:bodyPr>
          <a:lstStyle/>
          <a:p>
            <a:r>
              <a:rPr lang="en-US" dirty="0" smtClean="0"/>
              <a:t>KUPD develops operations plans for numerous events throughout the year. Some are regularly scheduled events, such as athletic competitions and commencement. Others are drafted in response to an identified concern or potential operational need.</a:t>
            </a:r>
          </a:p>
          <a:p>
            <a:endParaRPr lang="en-US" dirty="0"/>
          </a:p>
          <a:p>
            <a:r>
              <a:rPr lang="en-US" dirty="0"/>
              <a:t>In 2024, KUPD created 35 operations plans related to larger scale campus events including commencement, athletic venues, and operations plans written in response to other activities, such as protests. </a:t>
            </a:r>
            <a:endParaRPr lang="en-US" dirty="0" smtClean="0"/>
          </a:p>
          <a:p>
            <a:endParaRPr lang="en-US" dirty="0" smtClean="0"/>
          </a:p>
          <a:p>
            <a:r>
              <a:rPr lang="en-US" dirty="0" smtClean="0"/>
              <a:t>In 2024, KUPD assigned officers to 312 special </a:t>
            </a:r>
            <a:r>
              <a:rPr lang="en-US" dirty="0"/>
              <a:t>o</a:t>
            </a:r>
            <a:r>
              <a:rPr lang="en-US" dirty="0" smtClean="0"/>
              <a:t>rders related to security requests by campus and non-campus organizations. These included athletic events and practices, events held by KU affiliates, and campus speakers.</a:t>
            </a:r>
          </a:p>
          <a:p>
            <a:endParaRPr lang="en-US" dirty="0"/>
          </a:p>
          <a:p>
            <a:r>
              <a:rPr lang="en-US" dirty="0" smtClean="0"/>
              <a:t>Extra patrols are ordered in response to community concerns, identified crime trends, and other needs. In 2024, KUPD conducted 4,131 extra patrols.</a:t>
            </a:r>
            <a:endParaRPr lang="en-US" dirty="0"/>
          </a:p>
          <a:p>
            <a:r>
              <a:rPr lang="en-US" dirty="0" smtClean="0">
                <a:solidFill>
                  <a:srgbClr val="C00000"/>
                </a:solidFill>
              </a:rPr>
              <a:t> </a:t>
            </a:r>
            <a:endParaRPr lang="en-US" dirty="0">
              <a:solidFill>
                <a:srgbClr val="C00000"/>
              </a:solidFill>
            </a:endParaRPr>
          </a:p>
        </p:txBody>
      </p:sp>
      <p:sp>
        <p:nvSpPr>
          <p:cNvPr id="5" name="TextBox 4"/>
          <p:cNvSpPr txBox="1"/>
          <p:nvPr/>
        </p:nvSpPr>
        <p:spPr>
          <a:xfrm>
            <a:off x="727390" y="523702"/>
            <a:ext cx="6537934" cy="369332"/>
          </a:xfrm>
          <a:prstGeom prst="rect">
            <a:avLst/>
          </a:prstGeom>
          <a:noFill/>
        </p:spPr>
        <p:txBody>
          <a:bodyPr wrap="square" rtlCol="0">
            <a:spAutoFit/>
          </a:bodyPr>
          <a:lstStyle/>
          <a:p>
            <a:pPr lvl="0">
              <a:defRPr/>
            </a:pPr>
            <a:r>
              <a:rPr lang="en-US" dirty="0" smtClean="0">
                <a:solidFill>
                  <a:srgbClr val="002060"/>
                </a:solidFill>
                <a:latin typeface="Arial Hebrew" charset="-79"/>
                <a:ea typeface="Gotham" charset="0"/>
                <a:cs typeface="Gotham" charset="0"/>
              </a:rPr>
              <a:t>KUPD Operations Planning, Special Events, and Extra Patrols</a:t>
            </a:r>
            <a:endParaRPr lang="en-US" dirty="0">
              <a:solidFill>
                <a:srgbClr val="002060"/>
              </a:solidFill>
              <a:latin typeface="Arial Hebrew" charset="-79"/>
              <a:ea typeface="Gotham" charset="0"/>
              <a:cs typeface="Gotham"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3" name="Picture 2" descr="No photo description avail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3568" y="253818"/>
            <a:ext cx="3985901" cy="5314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0289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9031" y="469477"/>
            <a:ext cx="61821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Arial Hebrew" charset="-79"/>
                <a:ea typeface="Gotham" charset="0"/>
                <a:cs typeface="Gotham" charset="0"/>
              </a:rPr>
              <a:t>Investigations/Support Services</a:t>
            </a:r>
            <a:r>
              <a:rPr kumimoji="0" lang="en-US" sz="2400" b="0" i="0" u="none" strike="noStrike" kern="1200" cap="none" spc="0" normalizeH="0" noProof="0" dirty="0" smtClean="0">
                <a:ln>
                  <a:noFill/>
                </a:ln>
                <a:solidFill>
                  <a:srgbClr val="002060"/>
                </a:solidFill>
                <a:effectLst/>
                <a:uLnTx/>
                <a:uFillTx/>
                <a:latin typeface="Arial Hebrew" charset="-79"/>
                <a:ea typeface="Gotham" charset="0"/>
                <a:cs typeface="Gotham" charset="0"/>
              </a:rPr>
              <a:t> Division</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38" name="TextBox 37"/>
          <p:cNvSpPr txBox="1"/>
          <p:nvPr/>
        </p:nvSpPr>
        <p:spPr>
          <a:xfrm>
            <a:off x="1399032" y="1219136"/>
            <a:ext cx="8360110" cy="523220"/>
          </a:xfrm>
          <a:prstGeom prst="rect">
            <a:avLst/>
          </a:prstGeom>
          <a:noFill/>
        </p:spPr>
        <p:txBody>
          <a:bodyPr wrap="square" rtlCol="0">
            <a:spAutoFit/>
          </a:bodyPr>
          <a:lstStyle/>
          <a:p>
            <a:pPr lvl="0"/>
            <a:r>
              <a:rPr lang="en-US" sz="1400" dirty="0" smtClean="0">
                <a:solidFill>
                  <a:srgbClr val="556774"/>
                </a:solidFill>
                <a:latin typeface="Arial Hebrew" charset="-79"/>
                <a:ea typeface="Gotham Book" charset="0"/>
                <a:cs typeface="Gotham Book" charset="0"/>
              </a:rPr>
              <a:t>The Investigations/Support Division is headed by Captain Jack Campbell who is primarily responsible for case investigations and follow-up, community engagement and dispatcher/911 services.</a:t>
            </a:r>
            <a:endParaRPr kumimoji="0" lang="en-US" sz="14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9031" y="2030006"/>
            <a:ext cx="3201373" cy="4482471"/>
          </a:xfrm>
          <a:prstGeom prst="rect">
            <a:avLst/>
          </a:prstGeom>
        </p:spPr>
      </p:pic>
      <p:sp>
        <p:nvSpPr>
          <p:cNvPr id="12" name="TextBox 11"/>
          <p:cNvSpPr txBox="1"/>
          <p:nvPr/>
        </p:nvSpPr>
        <p:spPr>
          <a:xfrm>
            <a:off x="4781176" y="1935830"/>
            <a:ext cx="305956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Bold" charset="0"/>
                <a:ea typeface="Gotham Medium" charset="0"/>
                <a:cs typeface="Gotham Medium" charset="0"/>
              </a:rPr>
              <a:t>Investigations</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Conduct criminal and administrative</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investigations.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13" name="TextBox 12"/>
          <p:cNvSpPr txBox="1"/>
          <p:nvPr/>
        </p:nvSpPr>
        <p:spPr>
          <a:xfrm>
            <a:off x="7941796" y="1935830"/>
            <a:ext cx="305956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Bold" charset="0"/>
                <a:ea typeface="Gotham Medium" charset="0"/>
                <a:cs typeface="Gotham Medium" charset="0"/>
              </a:rPr>
              <a:t>Community Engagement</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Offer programming and outreach to the community and training to</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officers</a:t>
            </a: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14" name="TextBox 13"/>
          <p:cNvSpPr txBox="1"/>
          <p:nvPr/>
        </p:nvSpPr>
        <p:spPr>
          <a:xfrm>
            <a:off x="4781176" y="3196608"/>
            <a:ext cx="305956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Bold" charset="0"/>
                <a:ea typeface="Gotham Medium" charset="0"/>
                <a:cs typeface="Gotham Medium" charset="0"/>
              </a:rPr>
              <a:t>Emergency Communications</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Enforce city,</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state and federal laws, and enforce University regulations.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15" name="TextBox 14"/>
          <p:cNvSpPr txBox="1"/>
          <p:nvPr/>
        </p:nvSpPr>
        <p:spPr>
          <a:xfrm>
            <a:off x="7941796" y="3335107"/>
            <a:ext cx="305956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Bold" charset="0"/>
                <a:ea typeface="Gotham Medium" charset="0"/>
                <a:cs typeface="Gotham Medium" charset="0"/>
              </a:rPr>
              <a:t>Honor Guard</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Enforce city,</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state and federal laws, and enforce University regulations.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17" name="TextBox 16"/>
          <p:cNvSpPr txBox="1"/>
          <p:nvPr/>
        </p:nvSpPr>
        <p:spPr>
          <a:xfrm>
            <a:off x="4781176" y="4876289"/>
            <a:ext cx="305956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Bold" charset="0"/>
                <a:ea typeface="Gotham Medium" charset="0"/>
                <a:cs typeface="Gotham Medium" charset="0"/>
              </a:rPr>
              <a:t>Accreditation and Policy</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Develop policies</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and procedures based on KLEAP standards.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Tree>
    <p:extLst>
      <p:ext uri="{BB962C8B-B14F-4D97-AF65-F5344CB8AC3E}">
        <p14:creationId xmlns:p14="http://schemas.microsoft.com/office/powerpoint/2010/main" val="3054257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9031" y="469477"/>
            <a:ext cx="61821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Arial Hebrew" charset="-79"/>
                <a:ea typeface="Gotham" charset="0"/>
                <a:cs typeface="Gotham" charset="0"/>
              </a:rPr>
              <a:t>Investigations/Support Services</a:t>
            </a:r>
            <a:r>
              <a:rPr kumimoji="0" lang="en-US" sz="2400" b="0" i="0" u="none" strike="noStrike" kern="1200" cap="none" spc="0" normalizeH="0" noProof="0" dirty="0" smtClean="0">
                <a:ln>
                  <a:noFill/>
                </a:ln>
                <a:solidFill>
                  <a:srgbClr val="002060"/>
                </a:solidFill>
                <a:effectLst/>
                <a:uLnTx/>
                <a:uFillTx/>
                <a:latin typeface="Arial Hebrew" charset="-79"/>
                <a:ea typeface="Gotham" charset="0"/>
                <a:cs typeface="Gotham" charset="0"/>
              </a:rPr>
              <a:t> Division</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879" y="1904560"/>
            <a:ext cx="7437891" cy="392595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1518" y="2610480"/>
            <a:ext cx="3772085" cy="2514109"/>
          </a:xfrm>
          <a:prstGeom prst="rect">
            <a:avLst/>
          </a:prstGeom>
        </p:spPr>
      </p:pic>
      <p:sp>
        <p:nvSpPr>
          <p:cNvPr id="4" name="TextBox 3"/>
          <p:cNvSpPr txBox="1"/>
          <p:nvPr/>
        </p:nvSpPr>
        <p:spPr>
          <a:xfrm>
            <a:off x="8021518" y="5128953"/>
            <a:ext cx="3799180" cy="276999"/>
          </a:xfrm>
          <a:prstGeom prst="rect">
            <a:avLst/>
          </a:prstGeom>
          <a:noFill/>
        </p:spPr>
        <p:txBody>
          <a:bodyPr wrap="square" rtlCol="0">
            <a:spAutoFit/>
          </a:bodyPr>
          <a:lstStyle/>
          <a:p>
            <a:pPr algn="ctr"/>
            <a:r>
              <a:rPr lang="en-US" sz="1200" dirty="0" smtClean="0"/>
              <a:t>Detective Freeman Eats Breakfast with a Child</a:t>
            </a:r>
            <a:endParaRPr lang="en-US" sz="1200" dirty="0"/>
          </a:p>
        </p:txBody>
      </p:sp>
    </p:spTree>
    <p:extLst>
      <p:ext uri="{BB962C8B-B14F-4D97-AF65-F5344CB8AC3E}">
        <p14:creationId xmlns:p14="http://schemas.microsoft.com/office/powerpoint/2010/main" val="307655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9032" y="469477"/>
            <a:ext cx="47773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Arial Hebrew" charset="-79"/>
                <a:ea typeface="Gotham" charset="0"/>
                <a:cs typeface="Gotham" charset="0"/>
              </a:rPr>
              <a:t>Investigations Section</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38" name="TextBox 37"/>
          <p:cNvSpPr txBox="1"/>
          <p:nvPr/>
        </p:nvSpPr>
        <p:spPr>
          <a:xfrm>
            <a:off x="1399032" y="1219136"/>
            <a:ext cx="5866292" cy="307777"/>
          </a:xfrm>
          <a:prstGeom prst="rect">
            <a:avLst/>
          </a:prstGeom>
          <a:noFill/>
        </p:spPr>
        <p:txBody>
          <a:bodyPr wrap="square" rtlCol="0">
            <a:spAutoFit/>
          </a:bodyPr>
          <a:lstStyle/>
          <a:p>
            <a:pPr lvl="0"/>
            <a:r>
              <a:rPr lang="en-US" sz="1400" dirty="0" smtClean="0">
                <a:solidFill>
                  <a:srgbClr val="556774"/>
                </a:solidFill>
                <a:latin typeface="Arial Hebrew" charset="-79"/>
                <a:ea typeface="Gotham Book" charset="0"/>
                <a:cs typeface="Gotham Book" charset="0"/>
              </a:rPr>
              <a:t>The Investigations Section consists of two Detectives and a Sergeant.</a:t>
            </a:r>
            <a:endParaRPr kumimoji="0" lang="en-US" sz="14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2" name="TextBox 1"/>
          <p:cNvSpPr txBox="1"/>
          <p:nvPr/>
        </p:nvSpPr>
        <p:spPr>
          <a:xfrm>
            <a:off x="5436280" y="1739474"/>
            <a:ext cx="30595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Bold" charset="0"/>
                <a:ea typeface="Gotham Medium" charset="0"/>
                <a:cs typeface="Gotham Medium" charset="0"/>
              </a:rPr>
              <a:t>Criminal Investigations</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Investigation</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of violations of state and local laws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18" name="TextBox 17"/>
          <p:cNvSpPr txBox="1"/>
          <p:nvPr/>
        </p:nvSpPr>
        <p:spPr>
          <a:xfrm>
            <a:off x="5525328" y="2978074"/>
            <a:ext cx="297052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rPr>
              <a:t>Pre-Employment</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Hebrew" charset="-79"/>
                <a:ea typeface="Gotham Book" charset="0"/>
                <a:cs typeface="Gotham Book" charset="0"/>
              </a:rPr>
              <a:t>Background investigation and candidate processing</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31" name="TextBox 30"/>
          <p:cNvSpPr txBox="1"/>
          <p:nvPr/>
        </p:nvSpPr>
        <p:spPr>
          <a:xfrm>
            <a:off x="8904037" y="1744497"/>
            <a:ext cx="328796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rPr>
              <a:t>Evidence</a:t>
            </a:r>
            <a:r>
              <a:rPr kumimoji="0" lang="en-US" sz="1800" b="0" i="0" u="none" strike="noStrike" kern="1200" cap="none" spc="0" normalizeH="0" noProof="0" dirty="0" smtClean="0">
                <a:ln>
                  <a:noFill/>
                </a:ln>
                <a:solidFill>
                  <a:srgbClr val="556774"/>
                </a:solidFill>
                <a:effectLst/>
                <a:uLnTx/>
                <a:uFillTx/>
                <a:latin typeface="Arial Bold" charset="0"/>
                <a:ea typeface="Gotham Medium" charset="0"/>
                <a:cs typeface="Gotham Medium" charset="0"/>
              </a:rPr>
              <a:t> Custody</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Hebrew" charset="-79"/>
                <a:ea typeface="Gotham Book" charset="0"/>
                <a:cs typeface="Gotham Book" charset="0"/>
              </a:rPr>
              <a:t>Tracking, storing, and disseminating evidence</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35" name="TextBox 34"/>
          <p:cNvSpPr txBox="1"/>
          <p:nvPr/>
        </p:nvSpPr>
        <p:spPr>
          <a:xfrm>
            <a:off x="8904036" y="2978074"/>
            <a:ext cx="328796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Bold" charset="0"/>
                <a:ea typeface="Gotham Medium" charset="0"/>
                <a:cs typeface="Gotham Medium" charset="0"/>
              </a:rPr>
              <a:t>Training and Coaching</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Training officers in investigative</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techniques and reviewing cases for further follow-up</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16" name="TextBox 15"/>
          <p:cNvSpPr txBox="1"/>
          <p:nvPr/>
        </p:nvSpPr>
        <p:spPr>
          <a:xfrm>
            <a:off x="5525328" y="4488650"/>
            <a:ext cx="360228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rPr>
              <a:t>Liaison to Other</a:t>
            </a:r>
            <a:r>
              <a:rPr kumimoji="0" lang="en-US" sz="1800" b="0" i="0" u="none" strike="noStrike" kern="1200" cap="none" spc="0" normalizeH="0" noProof="0" dirty="0" smtClean="0">
                <a:ln>
                  <a:noFill/>
                </a:ln>
                <a:solidFill>
                  <a:srgbClr val="556774"/>
                </a:solidFill>
                <a:effectLst/>
                <a:uLnTx/>
                <a:uFillTx/>
                <a:latin typeface="Arial Bold" charset="0"/>
                <a:ea typeface="Gotham Medium" charset="0"/>
                <a:cs typeface="Gotham Medium" charset="0"/>
              </a:rPr>
              <a:t> Agencies</a:t>
            </a:r>
            <a:endPar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Hebrew" charset="-79"/>
                <a:ea typeface="Gotham Book" charset="0"/>
                <a:cs typeface="Gotham Book" charset="0"/>
              </a:rPr>
              <a:t>Working with other agencies to share intelligence and resources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128" y="1822997"/>
            <a:ext cx="4959058" cy="330470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sp>
        <p:nvSpPr>
          <p:cNvPr id="4" name="TextBox 3"/>
          <p:cNvSpPr txBox="1"/>
          <p:nvPr/>
        </p:nvSpPr>
        <p:spPr>
          <a:xfrm>
            <a:off x="273128" y="5127698"/>
            <a:ext cx="4959058" cy="276999"/>
          </a:xfrm>
          <a:prstGeom prst="rect">
            <a:avLst/>
          </a:prstGeom>
          <a:noFill/>
        </p:spPr>
        <p:txBody>
          <a:bodyPr wrap="square" rtlCol="0">
            <a:spAutoFit/>
          </a:bodyPr>
          <a:lstStyle/>
          <a:p>
            <a:pPr algn="ctr"/>
            <a:r>
              <a:rPr lang="en-US" sz="1200" dirty="0" smtClean="0"/>
              <a:t>Sgt. Carpenter Processing a Cup with Fluorescent Powder</a:t>
            </a:r>
            <a:endParaRPr lang="en-US" sz="1200" dirty="0"/>
          </a:p>
        </p:txBody>
      </p:sp>
    </p:spTree>
    <p:extLst>
      <p:ext uri="{BB962C8B-B14F-4D97-AF65-F5344CB8AC3E}">
        <p14:creationId xmlns:p14="http://schemas.microsoft.com/office/powerpoint/2010/main" val="152057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9032" y="469477"/>
            <a:ext cx="87923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Arial Hebrew" charset="-79"/>
                <a:ea typeface="Gotham" charset="0"/>
                <a:cs typeface="Gotham" charset="0"/>
              </a:rPr>
              <a:t>Investigations Section in 2024</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38" name="TextBox 37"/>
          <p:cNvSpPr txBox="1"/>
          <p:nvPr/>
        </p:nvSpPr>
        <p:spPr>
          <a:xfrm>
            <a:off x="1399032" y="931142"/>
            <a:ext cx="10105783" cy="646331"/>
          </a:xfrm>
          <a:prstGeom prst="rect">
            <a:avLst/>
          </a:prstGeom>
          <a:noFill/>
        </p:spPr>
        <p:txBody>
          <a:bodyPr wrap="square" rtlCol="0">
            <a:spAutoFit/>
          </a:bodyPr>
          <a:lstStyle/>
          <a:p>
            <a:pPr lvl="0"/>
            <a:r>
              <a:rPr lang="en-US" dirty="0" smtClean="0">
                <a:solidFill>
                  <a:srgbClr val="556774"/>
                </a:solidFill>
                <a:latin typeface="Arial Hebrew" charset="-79"/>
                <a:ea typeface="Gotham Book" charset="0"/>
                <a:cs typeface="Gotham Book" charset="0"/>
              </a:rPr>
              <a:t>Detectives investigated </a:t>
            </a:r>
            <a:r>
              <a:rPr lang="en-US" b="1" dirty="0" smtClean="0">
                <a:solidFill>
                  <a:srgbClr val="556774"/>
                </a:solidFill>
                <a:latin typeface="Arial Hebrew" charset="-79"/>
                <a:ea typeface="Gotham Book" charset="0"/>
                <a:cs typeface="Gotham Book" charset="0"/>
              </a:rPr>
              <a:t>46 cases </a:t>
            </a:r>
            <a:r>
              <a:rPr lang="en-US" dirty="0" smtClean="0">
                <a:solidFill>
                  <a:srgbClr val="556774"/>
                </a:solidFill>
                <a:latin typeface="Arial Hebrew" charset="-79"/>
                <a:ea typeface="Gotham Book" charset="0"/>
                <a:cs typeface="Gotham Book" charset="0"/>
              </a:rPr>
              <a:t>and completed </a:t>
            </a:r>
            <a:r>
              <a:rPr lang="en-US" b="1" dirty="0" smtClean="0">
                <a:solidFill>
                  <a:srgbClr val="556774"/>
                </a:solidFill>
                <a:latin typeface="Arial Hebrew" charset="-79"/>
                <a:ea typeface="Gotham Book" charset="0"/>
                <a:cs typeface="Gotham Book" charset="0"/>
              </a:rPr>
              <a:t>44 background investigations </a:t>
            </a:r>
            <a:r>
              <a:rPr lang="en-US" dirty="0" smtClean="0">
                <a:solidFill>
                  <a:srgbClr val="556774"/>
                </a:solidFill>
                <a:latin typeface="Arial Hebrew" charset="-79"/>
                <a:ea typeface="Gotham Book" charset="0"/>
                <a:cs typeface="Gotham Book" charset="0"/>
              </a:rPr>
              <a:t>as well as </a:t>
            </a:r>
            <a:r>
              <a:rPr lang="en-US" b="1" dirty="0" smtClean="0">
                <a:solidFill>
                  <a:srgbClr val="556774"/>
                </a:solidFill>
                <a:latin typeface="Arial Hebrew" charset="-79"/>
                <a:ea typeface="Gotham Book" charset="0"/>
                <a:cs typeface="Gotham Book" charset="0"/>
              </a:rPr>
              <a:t>38 checks </a:t>
            </a:r>
            <a:r>
              <a:rPr lang="en-US" dirty="0" smtClean="0">
                <a:solidFill>
                  <a:srgbClr val="556774"/>
                </a:solidFill>
                <a:latin typeface="Arial Hebrew" charset="-79"/>
                <a:ea typeface="Gotham Book" charset="0"/>
                <a:cs typeface="Gotham Book" charset="0"/>
              </a:rPr>
              <a:t>for camera and lock system access. </a:t>
            </a:r>
            <a:endParaRPr kumimoji="0" lang="en-US"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2" name="TextBox 1"/>
          <p:cNvSpPr txBox="1"/>
          <p:nvPr/>
        </p:nvSpPr>
        <p:spPr>
          <a:xfrm>
            <a:off x="822961" y="1560465"/>
            <a:ext cx="10255412" cy="44319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effectLst/>
                <a:uLnTx/>
                <a:uFillTx/>
                <a:ea typeface="Gotham Book" charset="0"/>
                <a:cs typeface="Gotham Book" charset="0"/>
              </a:rPr>
              <a:t>In November of</a:t>
            </a:r>
            <a:r>
              <a:rPr kumimoji="0" lang="en-US" sz="2400" b="0" i="0" u="none" strike="noStrike" kern="1200" cap="none" spc="0" normalizeH="0" noProof="0" dirty="0" smtClean="0">
                <a:ln>
                  <a:noFill/>
                </a:ln>
                <a:effectLst/>
                <a:uLnTx/>
                <a:uFillTx/>
                <a:ea typeface="Gotham Book" charset="0"/>
                <a:cs typeface="Gotham Book" charset="0"/>
              </a:rPr>
              <a:t> 2024, Detectives investigated an unattended death in a rural area owned by the University of Kansas. It was determined that the individual had committed suicide</a:t>
            </a:r>
            <a:r>
              <a:rPr kumimoji="0" lang="en-US" sz="2400" b="0" i="0" u="none" strike="noStrike" kern="1200" cap="none" spc="0" normalizeH="0" noProof="0" dirty="0" smtClean="0">
                <a:ln>
                  <a:noFill/>
                </a:ln>
                <a:effectLst/>
                <a:uLnTx/>
                <a:uFillTx/>
                <a:latin typeface="Arial Hebrew" charset="-79"/>
                <a:ea typeface="Gotham Book" charset="0"/>
                <a:cs typeface="Gotham Book"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aseline="0" dirty="0">
              <a:latin typeface="Arial Hebrew" charset="-79"/>
              <a:ea typeface="Gotham Book" charset="0"/>
              <a:cs typeface="Gotham Book" charset="0"/>
            </a:endParaRPr>
          </a:p>
          <a:p>
            <a:pPr>
              <a:defRPr/>
            </a:pPr>
            <a:r>
              <a:rPr lang="en-US" sz="2400" dirty="0">
                <a:ea typeface="Gotham Book" charset="0"/>
                <a:cs typeface="Gotham Book" charset="0"/>
              </a:rPr>
              <a:t>In 2024, the KU Police Department received several cases of suspicious emails, letters, or voicemails to various campus departments. Investigations performed follow-up to identify and contact senders, conduct threat analyses, and take steps to ensure the safety and security of the community.</a:t>
            </a:r>
          </a:p>
          <a:p>
            <a:pPr>
              <a:defRPr/>
            </a:pPr>
            <a:endParaRPr lang="en-US" dirty="0">
              <a:ea typeface="Gotham Book" charset="0"/>
              <a:cs typeface="Gotham Book" charset="0"/>
            </a:endParaRPr>
          </a:p>
          <a:p>
            <a:pPr>
              <a:defRPr/>
            </a:pPr>
            <a:endParaRPr lang="en-US" dirty="0">
              <a:ea typeface="Gotham Book" charset="0"/>
              <a:cs typeface="Gotham Book" charset="0"/>
            </a:endParaRPr>
          </a:p>
          <a:p>
            <a:pPr>
              <a:defRPr/>
            </a:pPr>
            <a:endParaRPr lang="en-US" dirty="0">
              <a:ea typeface="Gotham Book" charset="0"/>
              <a:cs typeface="Gotham Book" charset="0"/>
            </a:endParaRPr>
          </a:p>
          <a:p>
            <a:pPr>
              <a:defRPr/>
            </a:pPr>
            <a:endParaRPr lang="en-US" dirty="0">
              <a:ea typeface="Gotham Book" charset="0"/>
              <a:cs typeface="Gotham Book"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spTree>
    <p:extLst>
      <p:ext uri="{BB962C8B-B14F-4D97-AF65-F5344CB8AC3E}">
        <p14:creationId xmlns:p14="http://schemas.microsoft.com/office/powerpoint/2010/main" val="2493186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9032" y="469477"/>
            <a:ext cx="47773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Arial Hebrew" charset="-79"/>
                <a:ea typeface="Gotham" charset="0"/>
                <a:cs typeface="Gotham" charset="0"/>
              </a:rPr>
              <a:t>Community Engagement Section</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38" name="TextBox 37"/>
          <p:cNvSpPr txBox="1"/>
          <p:nvPr/>
        </p:nvSpPr>
        <p:spPr>
          <a:xfrm>
            <a:off x="1399032" y="1219136"/>
            <a:ext cx="7861346" cy="307777"/>
          </a:xfrm>
          <a:prstGeom prst="rect">
            <a:avLst/>
          </a:prstGeom>
          <a:noFill/>
        </p:spPr>
        <p:txBody>
          <a:bodyPr wrap="square" rtlCol="0">
            <a:spAutoFit/>
          </a:bodyPr>
          <a:lstStyle/>
          <a:p>
            <a:pPr lvl="0"/>
            <a:r>
              <a:rPr lang="en-US" sz="1400" dirty="0" smtClean="0">
                <a:solidFill>
                  <a:srgbClr val="556774"/>
                </a:solidFill>
                <a:latin typeface="Arial Hebrew" charset="-79"/>
                <a:ea typeface="Gotham Book" charset="0"/>
                <a:cs typeface="Gotham Book" charset="0"/>
              </a:rPr>
              <a:t>The Community Engagement Section consists of an Officer, two Detectives, and a Sergeant.</a:t>
            </a:r>
            <a:endParaRPr kumimoji="0" lang="en-US" sz="14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2" name="TextBox 1"/>
          <p:cNvSpPr txBox="1"/>
          <p:nvPr/>
        </p:nvSpPr>
        <p:spPr>
          <a:xfrm>
            <a:off x="4512542" y="1814907"/>
            <a:ext cx="305956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Bold" charset="0"/>
                <a:ea typeface="Gotham Medium" charset="0"/>
                <a:cs typeface="Gotham Medium" charset="0"/>
              </a:rPr>
              <a:t>Community Programs</a:t>
            </a:r>
            <a:endPar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Hebrew" charset="-79"/>
                <a:ea typeface="Gotham Book" charset="0"/>
                <a:cs typeface="Gotham Book" charset="0"/>
              </a:rPr>
              <a:t>Provides </a:t>
            </a: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education</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and training for students, staff, and faculty</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18" name="TextBox 17"/>
          <p:cNvSpPr txBox="1"/>
          <p:nvPr/>
        </p:nvSpPr>
        <p:spPr>
          <a:xfrm>
            <a:off x="4512542" y="3303230"/>
            <a:ext cx="29705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rPr>
              <a:t>Training</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Hebrew" charset="-79"/>
                <a:ea typeface="Gotham Book" charset="0"/>
                <a:cs typeface="Gotham Book" charset="0"/>
              </a:rPr>
              <a:t>Coordinates Police Officers’ continuing education and field training</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31" name="TextBox 30"/>
          <p:cNvSpPr txBox="1"/>
          <p:nvPr/>
        </p:nvSpPr>
        <p:spPr>
          <a:xfrm>
            <a:off x="8335616" y="1814907"/>
            <a:ext cx="32879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rPr>
              <a:t>Investigations</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Hebrew" charset="-79"/>
                <a:ea typeface="Gotham Book" charset="0"/>
                <a:cs typeface="Gotham Book" charset="0"/>
              </a:rPr>
              <a:t>Assists with criminal investigations and pre-employment backgrounds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35" name="TextBox 34"/>
          <p:cNvSpPr txBox="1"/>
          <p:nvPr/>
        </p:nvSpPr>
        <p:spPr>
          <a:xfrm>
            <a:off x="8335616" y="3303230"/>
            <a:ext cx="328796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Bold" charset="0"/>
                <a:ea typeface="Gotham Medium" charset="0"/>
                <a:cs typeface="Gotham Medium" charset="0"/>
              </a:rPr>
              <a:t>Equipment and Fleet</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Maintains and issues departmental</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equipment</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16" name="TextBox 15"/>
          <p:cNvSpPr txBox="1"/>
          <p:nvPr/>
        </p:nvSpPr>
        <p:spPr>
          <a:xfrm>
            <a:off x="4512542" y="4791553"/>
            <a:ext cx="360228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rPr>
              <a:t>Policy</a:t>
            </a:r>
            <a:r>
              <a:rPr kumimoji="0" lang="en-US" sz="1800" b="0" i="0" u="none" strike="noStrike" kern="1200" cap="none" spc="0" normalizeH="0" noProof="0" dirty="0" smtClean="0">
                <a:ln>
                  <a:noFill/>
                </a:ln>
                <a:solidFill>
                  <a:srgbClr val="556774"/>
                </a:solidFill>
                <a:effectLst/>
                <a:uLnTx/>
                <a:uFillTx/>
                <a:latin typeface="Arial Bold" charset="0"/>
                <a:ea typeface="Gotham Medium" charset="0"/>
                <a:cs typeface="Gotham Medium" charset="0"/>
              </a:rPr>
              <a:t> and Accreditation </a:t>
            </a:r>
            <a:endPar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Hebrew" charset="-79"/>
                <a:ea typeface="Gotham Book" charset="0"/>
                <a:cs typeface="Gotham Book" charset="0"/>
              </a:rPr>
              <a:t>Writes and reviews policies and monitors accreditation standards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7012" y="1814907"/>
            <a:ext cx="3273794" cy="4363993"/>
          </a:xfrm>
          <a:prstGeom prst="rect">
            <a:avLst/>
          </a:prstGeom>
        </p:spPr>
      </p:pic>
      <p:sp>
        <p:nvSpPr>
          <p:cNvPr id="20" name="TextBox 19"/>
          <p:cNvSpPr txBox="1"/>
          <p:nvPr/>
        </p:nvSpPr>
        <p:spPr>
          <a:xfrm>
            <a:off x="8335615" y="4479249"/>
            <a:ext cx="328796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Bold" charset="0"/>
                <a:ea typeface="Gotham Medium" charset="0"/>
                <a:cs typeface="Gotham Medium" charset="0"/>
              </a:rPr>
              <a:t>Lost and Found</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Manages</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found property at the University of Kansas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sp>
        <p:nvSpPr>
          <p:cNvPr id="4" name="TextBox 3"/>
          <p:cNvSpPr txBox="1"/>
          <p:nvPr/>
        </p:nvSpPr>
        <p:spPr>
          <a:xfrm>
            <a:off x="1097280" y="6192982"/>
            <a:ext cx="3283526" cy="276999"/>
          </a:xfrm>
          <a:prstGeom prst="rect">
            <a:avLst/>
          </a:prstGeom>
          <a:noFill/>
        </p:spPr>
        <p:txBody>
          <a:bodyPr wrap="square" rtlCol="0">
            <a:spAutoFit/>
          </a:bodyPr>
          <a:lstStyle/>
          <a:p>
            <a:pPr algn="ctr"/>
            <a:r>
              <a:rPr lang="en-US" sz="1200" dirty="0" smtClean="0"/>
              <a:t>Sgt. Bunde at the Annual TOYS Event</a:t>
            </a:r>
            <a:endParaRPr lang="en-US" sz="1200" dirty="0"/>
          </a:p>
        </p:txBody>
      </p:sp>
    </p:spTree>
    <p:extLst>
      <p:ext uri="{BB962C8B-B14F-4D97-AF65-F5344CB8AC3E}">
        <p14:creationId xmlns:p14="http://schemas.microsoft.com/office/powerpoint/2010/main" val="206225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1082134" y="601513"/>
            <a:ext cx="5431400" cy="461665"/>
          </a:xfrm>
          <a:prstGeom prst="rect">
            <a:avLst/>
          </a:prstGeom>
          <a:noFill/>
        </p:spPr>
        <p:txBody>
          <a:bodyPr wrap="square" rtlCol="0">
            <a:spAutoFit/>
          </a:bodyPr>
          <a:lstStyle/>
          <a:p>
            <a:pPr lvl="0">
              <a:defRPr/>
            </a:pPr>
            <a:r>
              <a:rPr lang="en-US" sz="2400" dirty="0" smtClean="0">
                <a:solidFill>
                  <a:srgbClr val="002060"/>
                </a:solidFill>
                <a:latin typeface="Arial Hebrew" charset="-79"/>
                <a:ea typeface="Gotham" charset="0"/>
                <a:cs typeface="Gotham" charset="0"/>
              </a:rPr>
              <a:t>A Message from the Chief of Police</a:t>
            </a:r>
            <a:endParaRPr lang="en-US" sz="2400" dirty="0">
              <a:solidFill>
                <a:srgbClr val="002060"/>
              </a:solidFill>
              <a:latin typeface="Arial Hebrew" charset="-79"/>
              <a:ea typeface="Gotham" charset="0"/>
              <a:cs typeface="Gotham" charset="0"/>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135" y="1179775"/>
            <a:ext cx="3381094" cy="4734111"/>
          </a:xfrm>
          <a:prstGeom prst="rect">
            <a:avLst/>
          </a:prstGeom>
        </p:spPr>
      </p:pic>
      <p:sp>
        <p:nvSpPr>
          <p:cNvPr id="4" name="TextBox 3"/>
          <p:cNvSpPr txBox="1"/>
          <p:nvPr/>
        </p:nvSpPr>
        <p:spPr>
          <a:xfrm>
            <a:off x="4947780" y="1200377"/>
            <a:ext cx="7139836" cy="5078313"/>
          </a:xfrm>
          <a:prstGeom prst="rect">
            <a:avLst/>
          </a:prstGeom>
          <a:noFill/>
        </p:spPr>
        <p:txBody>
          <a:bodyPr wrap="square" rtlCol="0">
            <a:spAutoFit/>
          </a:bodyPr>
          <a:lstStyle/>
          <a:p>
            <a:r>
              <a:rPr lang="en-US" dirty="0"/>
              <a:t>Our mission is to provide a safe and secure environment through education, collaboration, and service. My commitment to you is that we will continually work openly and transparently to build and enhance relationships within the KU community, one personal connection at a time.</a:t>
            </a:r>
          </a:p>
          <a:p>
            <a:endParaRPr lang="en-US" dirty="0" smtClean="0"/>
          </a:p>
          <a:p>
            <a:r>
              <a:rPr lang="en-US" dirty="0" smtClean="0"/>
              <a:t>The </a:t>
            </a:r>
            <a:r>
              <a:rPr lang="en-US" dirty="0"/>
              <a:t>KU Police Department has a community policing philosophy involving community engagement, innovative problem solving, transparency, and accountability. Our goal is to provide exceptional public safety services in a fair and just way while treating everyone with dignity and respect.</a:t>
            </a:r>
          </a:p>
          <a:p>
            <a:endParaRPr lang="en-US" dirty="0" smtClean="0"/>
          </a:p>
          <a:p>
            <a:r>
              <a:rPr lang="en-US" dirty="0" smtClean="0"/>
              <a:t>I </a:t>
            </a:r>
            <a:r>
              <a:rPr lang="en-US" dirty="0"/>
              <a:t>welcome input on our services and community interactions, and I encourage you to follow us on social media for more information about our agency, crime prevention tips, available resources, and other educational community safety facts</a:t>
            </a:r>
            <a:r>
              <a:rPr lang="en-US" dirty="0" smtClean="0"/>
              <a:t>.</a:t>
            </a:r>
          </a:p>
          <a:p>
            <a:endParaRPr lang="en-US" dirty="0"/>
          </a:p>
          <a:p>
            <a:r>
              <a:rPr lang="en-US" dirty="0"/>
              <a:t>Rock Chalk!</a:t>
            </a:r>
          </a:p>
          <a:p>
            <a:endParaRPr lang="en-US" dirty="0" smtClean="0"/>
          </a:p>
          <a:p>
            <a:r>
              <a:rPr lang="en-US" dirty="0" smtClean="0"/>
              <a:t>Chief Nelson Mosley</a:t>
            </a:r>
            <a:endParaRPr lang="en-US" dirty="0"/>
          </a:p>
        </p:txBody>
      </p:sp>
    </p:spTree>
    <p:extLst>
      <p:ext uri="{BB962C8B-B14F-4D97-AF65-F5344CB8AC3E}">
        <p14:creationId xmlns:p14="http://schemas.microsoft.com/office/powerpoint/2010/main" val="31680355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9031" y="469477"/>
            <a:ext cx="81439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Arial Hebrew" charset="-79"/>
                <a:ea typeface="Gotham" charset="0"/>
                <a:cs typeface="Gotham" charset="0"/>
              </a:rPr>
              <a:t>Community Engagement Section in 2024</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38" name="TextBox 37"/>
          <p:cNvSpPr txBox="1"/>
          <p:nvPr/>
        </p:nvSpPr>
        <p:spPr>
          <a:xfrm>
            <a:off x="1399031" y="1057553"/>
            <a:ext cx="9989404" cy="307777"/>
          </a:xfrm>
          <a:prstGeom prst="rect">
            <a:avLst/>
          </a:prstGeom>
          <a:noFill/>
        </p:spPr>
        <p:txBody>
          <a:bodyPr wrap="square" rtlCol="0">
            <a:spAutoFit/>
          </a:bodyPr>
          <a:lstStyle/>
          <a:p>
            <a:pPr lvl="0"/>
            <a:r>
              <a:rPr lang="en-US" sz="1400" dirty="0" smtClean="0">
                <a:solidFill>
                  <a:srgbClr val="556774"/>
                </a:solidFill>
                <a:latin typeface="Arial Hebrew" charset="-79"/>
                <a:ea typeface="Gotham Book" charset="0"/>
                <a:cs typeface="Gotham Book" charset="0"/>
              </a:rPr>
              <a:t>The Community Engagement Section hosted </a:t>
            </a:r>
            <a:r>
              <a:rPr lang="en-US" sz="1400" b="1" dirty="0" smtClean="0">
                <a:solidFill>
                  <a:srgbClr val="556774"/>
                </a:solidFill>
                <a:latin typeface="Arial Hebrew" charset="-79"/>
                <a:ea typeface="Gotham Book" charset="0"/>
                <a:cs typeface="Gotham Book" charset="0"/>
              </a:rPr>
              <a:t>73 events </a:t>
            </a:r>
            <a:r>
              <a:rPr lang="en-US" sz="1400" dirty="0" smtClean="0">
                <a:solidFill>
                  <a:srgbClr val="556774"/>
                </a:solidFill>
                <a:latin typeface="Arial Hebrew" charset="-79"/>
                <a:ea typeface="Gotham Book" charset="0"/>
                <a:cs typeface="Gotham Book" charset="0"/>
              </a:rPr>
              <a:t>in 2024. </a:t>
            </a:r>
            <a:endParaRPr kumimoji="0" lang="en-US" sz="14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sp>
        <p:nvSpPr>
          <p:cNvPr id="2" name="TextBox 1"/>
          <p:cNvSpPr txBox="1"/>
          <p:nvPr/>
        </p:nvSpPr>
        <p:spPr>
          <a:xfrm>
            <a:off x="4206240" y="1491740"/>
            <a:ext cx="7348451" cy="3693319"/>
          </a:xfrm>
          <a:prstGeom prst="rect">
            <a:avLst/>
          </a:prstGeom>
          <a:noFill/>
        </p:spPr>
        <p:txBody>
          <a:bodyPr wrap="square" rtlCol="0">
            <a:spAutoFit/>
          </a:bodyPr>
          <a:lstStyle/>
          <a:p>
            <a:pPr lvl="0"/>
            <a:r>
              <a:rPr lang="en-US" dirty="0">
                <a:ea typeface="Gotham Book" charset="0"/>
                <a:cs typeface="Gotham Book" charset="0"/>
              </a:rPr>
              <a:t>The most requested program was Alcohol Education, a program that teaches the dangers of alcohol abuse and drunk driving. This is popular with the residence halls and utilizes </a:t>
            </a:r>
            <a:r>
              <a:rPr lang="en-US" dirty="0" smtClean="0">
                <a:ea typeface="Gotham Book" charset="0"/>
                <a:cs typeface="Gotham Book" charset="0"/>
              </a:rPr>
              <a:t>Mario Kart </a:t>
            </a:r>
            <a:r>
              <a:rPr lang="en-US" dirty="0">
                <a:ea typeface="Gotham Book" charset="0"/>
                <a:cs typeface="Gotham Book" charset="0"/>
              </a:rPr>
              <a:t>and intoxication simulation googles. </a:t>
            </a:r>
          </a:p>
          <a:p>
            <a:pPr lvl="0"/>
            <a:endParaRPr lang="en-US" dirty="0">
              <a:ea typeface="Gotham Book" charset="0"/>
              <a:cs typeface="Gotham Book" charset="0"/>
            </a:endParaRPr>
          </a:p>
          <a:p>
            <a:pPr lvl="0"/>
            <a:r>
              <a:rPr lang="en-US" dirty="0">
                <a:ea typeface="Gotham Book" charset="0"/>
                <a:cs typeface="Gotham Book" charset="0"/>
              </a:rPr>
              <a:t>Other presented programs included De-escalation, Active Threat, and Campus Safety. </a:t>
            </a:r>
            <a:r>
              <a:rPr lang="en-US" dirty="0" smtClean="0">
                <a:ea typeface="Gotham Book" charset="0"/>
                <a:cs typeface="Gotham Book" charset="0"/>
              </a:rPr>
              <a:t>Community Engagement also provided training to Housing staff in advance of the school year.</a:t>
            </a:r>
          </a:p>
          <a:p>
            <a:pPr lvl="0"/>
            <a:endParaRPr lang="en-US" dirty="0">
              <a:ea typeface="Gotham Book" charset="0"/>
              <a:cs typeface="Gotham Book" charset="0"/>
            </a:endParaRPr>
          </a:p>
          <a:p>
            <a:pPr lvl="0"/>
            <a:r>
              <a:rPr lang="en-US" dirty="0" smtClean="0">
                <a:ea typeface="Gotham Book" charset="0"/>
                <a:cs typeface="Gotham Book" charset="0"/>
              </a:rPr>
              <a:t>Community Engagement was actively involved in pursuing accreditation for the department from the Kansas Law Enforcement Accreditation program. This program involves the development of policies and providing proof of compliance. This work continued in 2025.</a:t>
            </a:r>
            <a:endParaRPr lang="en-US" dirty="0">
              <a:ea typeface="Gotham Book" charset="0"/>
              <a:cs typeface="Gotham Book" charset="0"/>
            </a:endParaRPr>
          </a:p>
          <a:p>
            <a:endParaRPr lang="en-US" dirty="0"/>
          </a:p>
        </p:txBody>
      </p:sp>
      <p:pic>
        <p:nvPicPr>
          <p:cNvPr id="4098" name="Picture 2" descr="No photo description availa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470" y="1491740"/>
            <a:ext cx="3693319" cy="36933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1470" y="5185059"/>
            <a:ext cx="3693319" cy="276999"/>
          </a:xfrm>
          <a:prstGeom prst="rect">
            <a:avLst/>
          </a:prstGeom>
          <a:noFill/>
        </p:spPr>
        <p:txBody>
          <a:bodyPr wrap="square" rtlCol="0">
            <a:spAutoFit/>
          </a:bodyPr>
          <a:lstStyle/>
          <a:p>
            <a:pPr algn="ctr"/>
            <a:r>
              <a:rPr lang="en-US" sz="1200" dirty="0" smtClean="0"/>
              <a:t>A Student Takes Part in Alcohol Education Programming</a:t>
            </a:r>
            <a:endParaRPr lang="en-US" sz="1200" dirty="0"/>
          </a:p>
        </p:txBody>
      </p:sp>
    </p:spTree>
    <p:extLst>
      <p:ext uri="{BB962C8B-B14F-4D97-AF65-F5344CB8AC3E}">
        <p14:creationId xmlns:p14="http://schemas.microsoft.com/office/powerpoint/2010/main" val="36637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9031" y="469477"/>
            <a:ext cx="61821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Arial Hebrew" charset="-79"/>
                <a:ea typeface="Gotham" charset="0"/>
                <a:cs typeface="Gotham" charset="0"/>
              </a:rPr>
              <a:t>Emergency Communications Section</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38" name="TextBox 37"/>
          <p:cNvSpPr txBox="1"/>
          <p:nvPr/>
        </p:nvSpPr>
        <p:spPr>
          <a:xfrm>
            <a:off x="1399031" y="1219136"/>
            <a:ext cx="9582081" cy="307777"/>
          </a:xfrm>
          <a:prstGeom prst="rect">
            <a:avLst/>
          </a:prstGeom>
          <a:noFill/>
        </p:spPr>
        <p:txBody>
          <a:bodyPr wrap="square" rtlCol="0">
            <a:spAutoFit/>
          </a:bodyPr>
          <a:lstStyle/>
          <a:p>
            <a:pPr lvl="0"/>
            <a:r>
              <a:rPr lang="en-US" sz="1400" dirty="0" smtClean="0">
                <a:solidFill>
                  <a:srgbClr val="556774"/>
                </a:solidFill>
                <a:latin typeface="Arial Hebrew" charset="-79"/>
                <a:ea typeface="Gotham Book" charset="0"/>
                <a:cs typeface="Gotham Book" charset="0"/>
              </a:rPr>
              <a:t>The Emergency Communications Section consists of eight dispatchers, a Supervisor, and a Public Safety Manager.</a:t>
            </a:r>
            <a:endParaRPr kumimoji="0" lang="en-US" sz="14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2" name="TextBox 1"/>
          <p:cNvSpPr txBox="1"/>
          <p:nvPr/>
        </p:nvSpPr>
        <p:spPr>
          <a:xfrm>
            <a:off x="5117606" y="1751165"/>
            <a:ext cx="30595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Bold" charset="0"/>
                <a:ea typeface="Gotham Medium" charset="0"/>
                <a:cs typeface="Gotham Medium" charset="0"/>
              </a:rPr>
              <a:t>Calls for Service</a:t>
            </a:r>
            <a:endPar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Hebrew" charset="-79"/>
                <a:ea typeface="Gotham Book" charset="0"/>
                <a:cs typeface="Gotham Book" charset="0"/>
              </a:rPr>
              <a:t>Answers</a:t>
            </a: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 911 and non-emergency</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calls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18" name="TextBox 17"/>
          <p:cNvSpPr txBox="1"/>
          <p:nvPr/>
        </p:nvSpPr>
        <p:spPr>
          <a:xfrm>
            <a:off x="8273881" y="4505956"/>
            <a:ext cx="297052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rPr>
              <a:t>Alarm</a:t>
            </a:r>
            <a:r>
              <a:rPr kumimoji="0" lang="en-US" sz="1800" b="0" i="0" u="none" strike="noStrike" kern="1200" cap="none" spc="0" normalizeH="0" noProof="0" dirty="0" smtClean="0">
                <a:ln>
                  <a:noFill/>
                </a:ln>
                <a:solidFill>
                  <a:srgbClr val="556774"/>
                </a:solidFill>
                <a:effectLst/>
                <a:uLnTx/>
                <a:uFillTx/>
                <a:latin typeface="Arial Bold" charset="0"/>
                <a:ea typeface="Gotham Medium" charset="0"/>
                <a:cs typeface="Gotham Medium" charset="0"/>
              </a:rPr>
              <a:t> Monitoring</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Hebrew" charset="-79"/>
                <a:ea typeface="Gotham Book" charset="0"/>
                <a:cs typeface="Gotham Book" charset="0"/>
              </a:rPr>
              <a:t>Receives fire, intrusion, and other alarms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31" name="TextBox 30"/>
          <p:cNvSpPr txBox="1"/>
          <p:nvPr/>
        </p:nvSpPr>
        <p:spPr>
          <a:xfrm>
            <a:off x="8258414" y="1751165"/>
            <a:ext cx="32879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rPr>
              <a:t>Information Technology</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Hebrew" charset="-79"/>
                <a:ea typeface="Gotham Book" charset="0"/>
                <a:cs typeface="Gotham Book" charset="0"/>
              </a:rPr>
              <a:t>Maintains and issues all departmental networks and computer systems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35" name="TextBox 34"/>
          <p:cNvSpPr txBox="1"/>
          <p:nvPr/>
        </p:nvSpPr>
        <p:spPr>
          <a:xfrm>
            <a:off x="8258414" y="2990061"/>
            <a:ext cx="3503526"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Bold" charset="0"/>
                <a:ea typeface="Gotham Medium" charset="0"/>
                <a:cs typeface="Gotham Medium" charset="0"/>
              </a:rPr>
              <a:t>Persons and Property</a:t>
            </a:r>
            <a:r>
              <a:rPr lang="en-US" dirty="0" smtClean="0">
                <a:solidFill>
                  <a:srgbClr val="556774"/>
                </a:solidFill>
                <a:latin typeface="Arial Bold" charset="0"/>
                <a:ea typeface="Gotham Medium" charset="0"/>
                <a:cs typeface="Gotham Medium" charset="0"/>
              </a:rPr>
              <a:t> </a:t>
            </a:r>
            <a:r>
              <a:rPr lang="en-US" noProof="0" dirty="0" smtClean="0">
                <a:solidFill>
                  <a:srgbClr val="556774"/>
                </a:solidFill>
                <a:latin typeface="Arial Bold" charset="0"/>
                <a:ea typeface="Gotham Medium" charset="0"/>
                <a:cs typeface="Gotham Medium" charset="0"/>
              </a:rPr>
              <a:t>Checks</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Hebrew" charset="-79"/>
                <a:ea typeface="Gotham Book" charset="0"/>
                <a:cs typeface="Gotham Book" charset="0"/>
              </a:rPr>
              <a:t>Checks people and property through databases for investigative connections, warrants, and other information</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16" name="TextBox 15"/>
          <p:cNvSpPr txBox="1"/>
          <p:nvPr/>
        </p:nvSpPr>
        <p:spPr>
          <a:xfrm>
            <a:off x="5117606" y="4328815"/>
            <a:ext cx="277379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rPr>
              <a:t>After-Hours</a:t>
            </a:r>
            <a:r>
              <a:rPr kumimoji="0" lang="en-US" sz="1800" b="0" i="0" u="none" strike="noStrike" kern="1200" cap="none" spc="0" normalizeH="0" noProof="0" dirty="0" smtClean="0">
                <a:ln>
                  <a:noFill/>
                </a:ln>
                <a:solidFill>
                  <a:srgbClr val="556774"/>
                </a:solidFill>
                <a:effectLst/>
                <a:uLnTx/>
                <a:uFillTx/>
                <a:latin typeface="Arial Bold" charset="0"/>
                <a:ea typeface="Gotham Medium" charset="0"/>
                <a:cs typeface="Gotham Medium" charset="0"/>
              </a:rPr>
              <a:t> Call Taking</a:t>
            </a:r>
            <a:endPar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Hebrew" charset="-79"/>
                <a:ea typeface="Gotham Book" charset="0"/>
                <a:cs typeface="Gotham Book" charset="0"/>
              </a:rPr>
              <a:t>Answers </a:t>
            </a:r>
            <a:r>
              <a:rPr lang="en-US" noProof="0" dirty="0" smtClean="0">
                <a:solidFill>
                  <a:srgbClr val="556774"/>
                </a:solidFill>
                <a:latin typeface="Arial Hebrew" charset="-79"/>
                <a:ea typeface="Gotham Book" charset="0"/>
                <a:cs typeface="Gotham Book" charset="0"/>
              </a:rPr>
              <a:t>after-hours calls for Facilities and Parking</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404572" y="5563556"/>
            <a:ext cx="548854" cy="548854"/>
          </a:xfrm>
          <a:prstGeom prst="rect">
            <a:avLst/>
          </a:prstGeom>
        </p:spPr>
      </p:pic>
      <p:pic>
        <p:nvPicPr>
          <p:cNvPr id="6" name="Picture 5"/>
          <p:cNvPicPr>
            <a:picLocks noChangeAspect="1"/>
          </p:cNvPicPr>
          <p:nvPr/>
        </p:nvPicPr>
        <p:blipFill>
          <a:blip r:embed="rId5"/>
          <a:stretch>
            <a:fillRect/>
          </a:stretch>
        </p:blipFill>
        <p:spPr>
          <a:xfrm>
            <a:off x="2374199" y="3978233"/>
            <a:ext cx="609600" cy="609600"/>
          </a:xfrm>
          <a:prstGeom prst="rect">
            <a:avLst/>
          </a:prstGeom>
        </p:spPr>
      </p:pic>
      <p:pic>
        <p:nvPicPr>
          <p:cNvPr id="7" name="Picture 6"/>
          <p:cNvPicPr>
            <a:picLocks noChangeAspect="1"/>
          </p:cNvPicPr>
          <p:nvPr/>
        </p:nvPicPr>
        <p:blipFill>
          <a:blip r:embed="rId6"/>
          <a:stretch>
            <a:fillRect/>
          </a:stretch>
        </p:blipFill>
        <p:spPr>
          <a:xfrm>
            <a:off x="2374199" y="2300344"/>
            <a:ext cx="609599" cy="609599"/>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7304" y="1634786"/>
            <a:ext cx="3270934" cy="4361245"/>
          </a:xfrm>
          <a:prstGeom prst="rect">
            <a:avLst/>
          </a:prstGeom>
        </p:spPr>
      </p:pic>
      <p:sp>
        <p:nvSpPr>
          <p:cNvPr id="22" name="TextBox 21"/>
          <p:cNvSpPr txBox="1"/>
          <p:nvPr/>
        </p:nvSpPr>
        <p:spPr>
          <a:xfrm>
            <a:off x="5117606" y="2898747"/>
            <a:ext cx="305956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Bold" charset="0"/>
                <a:ea typeface="Gotham Medium" charset="0"/>
                <a:cs typeface="Gotham Medium" charset="0"/>
              </a:rPr>
              <a:t>Radio Traffic</a:t>
            </a:r>
            <a:endPar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Hebrew" charset="-79"/>
                <a:ea typeface="Gotham Book" charset="0"/>
                <a:cs typeface="Gotham Book" charset="0"/>
              </a:rPr>
              <a:t>Dispatches units and records their activity; Monitors other agencies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sp>
        <p:nvSpPr>
          <p:cNvPr id="5" name="TextBox 4"/>
          <p:cNvSpPr txBox="1"/>
          <p:nvPr/>
        </p:nvSpPr>
        <p:spPr>
          <a:xfrm>
            <a:off x="1399031" y="5993476"/>
            <a:ext cx="3239207" cy="276999"/>
          </a:xfrm>
          <a:prstGeom prst="rect">
            <a:avLst/>
          </a:prstGeom>
          <a:noFill/>
        </p:spPr>
        <p:txBody>
          <a:bodyPr wrap="square" rtlCol="0">
            <a:spAutoFit/>
          </a:bodyPr>
          <a:lstStyle/>
          <a:p>
            <a:r>
              <a:rPr lang="en-US" sz="1200" dirty="0" smtClean="0"/>
              <a:t>Emergency Communications Supervisor Butler</a:t>
            </a:r>
            <a:endParaRPr lang="en-US" sz="1200" dirty="0"/>
          </a:p>
        </p:txBody>
      </p:sp>
    </p:spTree>
    <p:extLst>
      <p:ext uri="{BB962C8B-B14F-4D97-AF65-F5344CB8AC3E}">
        <p14:creationId xmlns:p14="http://schemas.microsoft.com/office/powerpoint/2010/main" val="276114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9031" y="456951"/>
            <a:ext cx="82460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Arial Hebrew" charset="-79"/>
                <a:ea typeface="Gotham" charset="0"/>
                <a:cs typeface="Gotham" charset="0"/>
              </a:rPr>
              <a:t>Emergency Communications Section in 2024</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2" name="TextBox 1"/>
          <p:cNvSpPr txBox="1"/>
          <p:nvPr/>
        </p:nvSpPr>
        <p:spPr>
          <a:xfrm>
            <a:off x="6946406" y="1708091"/>
            <a:ext cx="4239336" cy="3416320"/>
          </a:xfrm>
          <a:prstGeom prst="rect">
            <a:avLst/>
          </a:prstGeom>
          <a:noFill/>
        </p:spPr>
        <p:txBody>
          <a:bodyPr wrap="square" rtlCol="0">
            <a:spAutoFit/>
          </a:bodyPr>
          <a:lstStyle/>
          <a:p>
            <a:pPr lvl="0">
              <a:lnSpc>
                <a:spcPct val="200000"/>
              </a:lnSpc>
            </a:pPr>
            <a:r>
              <a:rPr lang="en-US" dirty="0" smtClean="0">
                <a:solidFill>
                  <a:srgbClr val="556774"/>
                </a:solidFill>
                <a:latin typeface="Arial Hebrew" charset="-79"/>
                <a:ea typeface="Gotham Book" charset="0"/>
                <a:cs typeface="Gotham Book" charset="0"/>
              </a:rPr>
              <a:t>The KU Police Department Emergency Communications Center </a:t>
            </a:r>
            <a:r>
              <a:rPr lang="en-US" dirty="0">
                <a:solidFill>
                  <a:srgbClr val="556774"/>
                </a:solidFill>
                <a:latin typeface="Arial Hebrew" charset="-79"/>
                <a:ea typeface="Gotham Book" charset="0"/>
                <a:cs typeface="Gotham Book" charset="0"/>
              </a:rPr>
              <a:t>took </a:t>
            </a:r>
            <a:r>
              <a:rPr lang="en-US" b="1" dirty="0" smtClean="0">
                <a:solidFill>
                  <a:srgbClr val="556774"/>
                </a:solidFill>
                <a:latin typeface="Arial Hebrew" charset="-79"/>
                <a:ea typeface="Gotham Book" charset="0"/>
                <a:cs typeface="Gotham Book" charset="0"/>
              </a:rPr>
              <a:t>15,482</a:t>
            </a:r>
            <a:r>
              <a:rPr lang="en-US" dirty="0" smtClean="0">
                <a:solidFill>
                  <a:srgbClr val="556774"/>
                </a:solidFill>
                <a:latin typeface="Arial Hebrew" charset="-79"/>
                <a:ea typeface="Gotham Book" charset="0"/>
                <a:cs typeface="Gotham Book" charset="0"/>
              </a:rPr>
              <a:t> </a:t>
            </a:r>
            <a:r>
              <a:rPr lang="en-US" dirty="0">
                <a:solidFill>
                  <a:srgbClr val="556774"/>
                </a:solidFill>
                <a:latin typeface="Arial Hebrew" charset="-79"/>
                <a:ea typeface="Gotham Book" charset="0"/>
                <a:cs typeface="Gotham Book" charset="0"/>
              </a:rPr>
              <a:t>non-emergency calls and </a:t>
            </a:r>
            <a:r>
              <a:rPr lang="en-US" b="1" dirty="0" smtClean="0">
                <a:solidFill>
                  <a:srgbClr val="556774"/>
                </a:solidFill>
                <a:latin typeface="Arial Hebrew" charset="-79"/>
                <a:ea typeface="Gotham Book" charset="0"/>
                <a:cs typeface="Gotham Book" charset="0"/>
              </a:rPr>
              <a:t>1,136</a:t>
            </a:r>
            <a:r>
              <a:rPr lang="en-US" dirty="0" smtClean="0">
                <a:solidFill>
                  <a:srgbClr val="556774"/>
                </a:solidFill>
                <a:latin typeface="Arial Hebrew" charset="-79"/>
                <a:ea typeface="Gotham Book" charset="0"/>
                <a:cs typeface="Gotham Book" charset="0"/>
              </a:rPr>
              <a:t> </a:t>
            </a:r>
            <a:r>
              <a:rPr lang="en-US" dirty="0">
                <a:solidFill>
                  <a:srgbClr val="556774"/>
                </a:solidFill>
                <a:latin typeface="Arial Hebrew" charset="-79"/>
                <a:ea typeface="Gotham Book" charset="0"/>
                <a:cs typeface="Gotham Book" charset="0"/>
              </a:rPr>
              <a:t>emergency calls in </a:t>
            </a:r>
            <a:r>
              <a:rPr lang="en-US" dirty="0" smtClean="0">
                <a:latin typeface="Arial Hebrew" charset="-79"/>
                <a:ea typeface="Gotham Book" charset="0"/>
                <a:cs typeface="Gotham Book" charset="0"/>
              </a:rPr>
              <a:t>2024</a:t>
            </a:r>
            <a:r>
              <a:rPr lang="en-US" dirty="0" smtClean="0">
                <a:solidFill>
                  <a:srgbClr val="556774"/>
                </a:solidFill>
                <a:latin typeface="Arial Hebrew" charset="-79"/>
                <a:ea typeface="Gotham Book" charset="0"/>
                <a:cs typeface="Gotham Book" charset="0"/>
              </a:rPr>
              <a:t>. </a:t>
            </a:r>
            <a:r>
              <a:rPr lang="en-US" dirty="0">
                <a:solidFill>
                  <a:srgbClr val="556774"/>
                </a:solidFill>
                <a:latin typeface="Arial Hebrew" charset="-79"/>
                <a:ea typeface="Gotham Book" charset="0"/>
                <a:cs typeface="Gotham Book" charset="0"/>
              </a:rPr>
              <a:t>Out of those </a:t>
            </a:r>
            <a:r>
              <a:rPr lang="en-US" b="1" dirty="0" smtClean="0">
                <a:solidFill>
                  <a:srgbClr val="556774"/>
                </a:solidFill>
                <a:latin typeface="Arial Hebrew" charset="-79"/>
                <a:ea typeface="Gotham Book" charset="0"/>
                <a:cs typeface="Gotham Book" charset="0"/>
              </a:rPr>
              <a:t>16,618</a:t>
            </a:r>
            <a:r>
              <a:rPr lang="en-US" dirty="0" smtClean="0">
                <a:solidFill>
                  <a:srgbClr val="556774"/>
                </a:solidFill>
                <a:latin typeface="Arial Hebrew" charset="-79"/>
                <a:ea typeface="Gotham Book" charset="0"/>
                <a:cs typeface="Gotham Book" charset="0"/>
              </a:rPr>
              <a:t> calls</a:t>
            </a:r>
            <a:r>
              <a:rPr lang="en-US" dirty="0">
                <a:solidFill>
                  <a:srgbClr val="556774"/>
                </a:solidFill>
                <a:latin typeface="Arial Hebrew" charset="-79"/>
                <a:ea typeface="Gotham Book" charset="0"/>
                <a:cs typeface="Gotham Book" charset="0"/>
              </a:rPr>
              <a:t>, </a:t>
            </a:r>
            <a:r>
              <a:rPr lang="en-US" b="1" dirty="0" smtClean="0">
                <a:solidFill>
                  <a:srgbClr val="556774"/>
                </a:solidFill>
                <a:latin typeface="Arial Hebrew" charset="-79"/>
                <a:ea typeface="Gotham Book" charset="0"/>
                <a:cs typeface="Gotham Book" charset="0"/>
              </a:rPr>
              <a:t>97.16%</a:t>
            </a:r>
            <a:r>
              <a:rPr lang="en-US" dirty="0" smtClean="0">
                <a:solidFill>
                  <a:srgbClr val="556774"/>
                </a:solidFill>
                <a:latin typeface="Arial Hebrew" charset="-79"/>
                <a:ea typeface="Gotham Book" charset="0"/>
                <a:cs typeface="Gotham Book" charset="0"/>
              </a:rPr>
              <a:t> </a:t>
            </a:r>
            <a:r>
              <a:rPr lang="en-US" dirty="0">
                <a:solidFill>
                  <a:srgbClr val="556774"/>
                </a:solidFill>
                <a:latin typeface="Arial Hebrew" charset="-79"/>
                <a:ea typeface="Gotham Book" charset="0"/>
                <a:cs typeface="Gotham Book" charset="0"/>
              </a:rPr>
              <a:t>were answered in less than ten seconds.</a:t>
            </a: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404572" y="5563556"/>
            <a:ext cx="548854" cy="548854"/>
          </a:xfrm>
          <a:prstGeom prst="rect">
            <a:avLst/>
          </a:prstGeom>
        </p:spPr>
      </p:pic>
      <p:pic>
        <p:nvPicPr>
          <p:cNvPr id="6" name="Picture 5"/>
          <p:cNvPicPr>
            <a:picLocks noChangeAspect="1"/>
          </p:cNvPicPr>
          <p:nvPr/>
        </p:nvPicPr>
        <p:blipFill>
          <a:blip r:embed="rId5"/>
          <a:stretch>
            <a:fillRect/>
          </a:stretch>
        </p:blipFill>
        <p:spPr>
          <a:xfrm>
            <a:off x="2374199" y="3978233"/>
            <a:ext cx="609600" cy="609600"/>
          </a:xfrm>
          <a:prstGeom prst="rect">
            <a:avLst/>
          </a:prstGeom>
        </p:spPr>
      </p:pic>
      <p:pic>
        <p:nvPicPr>
          <p:cNvPr id="7" name="Picture 6"/>
          <p:cNvPicPr>
            <a:picLocks noChangeAspect="1"/>
          </p:cNvPicPr>
          <p:nvPr/>
        </p:nvPicPr>
        <p:blipFill>
          <a:blip r:embed="rId6"/>
          <a:stretch>
            <a:fillRect/>
          </a:stretch>
        </p:blipFill>
        <p:spPr>
          <a:xfrm>
            <a:off x="2374199" y="2300344"/>
            <a:ext cx="609599" cy="609599"/>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3633" y="1984626"/>
            <a:ext cx="5063113" cy="3792061"/>
          </a:xfrm>
          <a:prstGeom prst="rect">
            <a:avLst/>
          </a:prstGeom>
        </p:spPr>
      </p:pic>
      <p:sp>
        <p:nvSpPr>
          <p:cNvPr id="8" name="TextBox 7"/>
          <p:cNvSpPr txBox="1"/>
          <p:nvPr/>
        </p:nvSpPr>
        <p:spPr>
          <a:xfrm>
            <a:off x="863633" y="5817116"/>
            <a:ext cx="5070764" cy="276999"/>
          </a:xfrm>
          <a:prstGeom prst="rect">
            <a:avLst/>
          </a:prstGeom>
          <a:noFill/>
        </p:spPr>
        <p:txBody>
          <a:bodyPr wrap="square" rtlCol="0">
            <a:spAutoFit/>
          </a:bodyPr>
          <a:lstStyle/>
          <a:p>
            <a:pPr algn="ctr"/>
            <a:r>
              <a:rPr lang="en-US" sz="1200" dirty="0" smtClean="0"/>
              <a:t>Emergency Communications Officer Tomasich</a:t>
            </a:r>
            <a:endParaRPr lang="en-US" sz="1200" dirty="0"/>
          </a:p>
        </p:txBody>
      </p:sp>
    </p:spTree>
    <p:extLst>
      <p:ext uri="{BB962C8B-B14F-4D97-AF65-F5344CB8AC3E}">
        <p14:creationId xmlns:p14="http://schemas.microsoft.com/office/powerpoint/2010/main" val="1640643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32529" y="465819"/>
            <a:ext cx="61821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Arial Hebrew" charset="-79"/>
                <a:ea typeface="Gotham" charset="0"/>
                <a:cs typeface="Gotham" charset="0"/>
              </a:rPr>
              <a:t>Honor Guard</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38" name="TextBox 37"/>
          <p:cNvSpPr txBox="1"/>
          <p:nvPr/>
        </p:nvSpPr>
        <p:spPr>
          <a:xfrm>
            <a:off x="1399032" y="1219136"/>
            <a:ext cx="8360110" cy="307777"/>
          </a:xfrm>
          <a:prstGeom prst="rect">
            <a:avLst/>
          </a:prstGeom>
          <a:noFill/>
        </p:spPr>
        <p:txBody>
          <a:bodyPr wrap="square" rtlCol="0">
            <a:spAutoFit/>
          </a:bodyPr>
          <a:lstStyle/>
          <a:p>
            <a:pPr lvl="0"/>
            <a:r>
              <a:rPr lang="en-US" sz="1400" dirty="0" smtClean="0">
                <a:solidFill>
                  <a:srgbClr val="556774"/>
                </a:solidFill>
                <a:latin typeface="Arial Hebrew" charset="-79"/>
                <a:ea typeface="Gotham Book" charset="0"/>
                <a:cs typeface="Gotham Book" charset="0"/>
              </a:rPr>
              <a:t>The Honor Guard consists of trained ceremonial officers.</a:t>
            </a:r>
            <a:endParaRPr kumimoji="0" lang="en-US" sz="14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2" name="TextBox 1"/>
          <p:cNvSpPr txBox="1"/>
          <p:nvPr/>
        </p:nvSpPr>
        <p:spPr>
          <a:xfrm>
            <a:off x="5080270" y="1712772"/>
            <a:ext cx="305956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Bold" charset="0"/>
                <a:ea typeface="Gotham Medium" charset="0"/>
                <a:cs typeface="Gotham Medium" charset="0"/>
              </a:rPr>
              <a:t>Color Guard</a:t>
            </a:r>
            <a:endPar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Perform maneuvers with flags and rifles</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for special events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18" name="TextBox 17"/>
          <p:cNvSpPr txBox="1"/>
          <p:nvPr/>
        </p:nvSpPr>
        <p:spPr>
          <a:xfrm>
            <a:off x="5080270" y="3316706"/>
            <a:ext cx="2970521"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rPr>
              <a:t>Funeral Response</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Hebrew" charset="-79"/>
                <a:ea typeface="Gotham Book" charset="0"/>
                <a:cs typeface="Gotham Book" charset="0"/>
              </a:rPr>
              <a:t>Assist with law enforcement funerals as door guards, casket detail, cordons for families, graveside services, and other duties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16" name="TextBox 15"/>
          <p:cNvSpPr txBox="1"/>
          <p:nvPr/>
        </p:nvSpPr>
        <p:spPr>
          <a:xfrm>
            <a:off x="8139839" y="1712772"/>
            <a:ext cx="360228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rPr>
              <a:t>Ceremonial Events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Hebrew" charset="-79"/>
                <a:ea typeface="Gotham Book" charset="0"/>
                <a:cs typeface="Gotham Book" charset="0"/>
              </a:rPr>
              <a:t>Represent the department and the law enforcement profession at various ceremonies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404572" y="5563556"/>
            <a:ext cx="548854" cy="548854"/>
          </a:xfrm>
          <a:prstGeom prst="rect">
            <a:avLst/>
          </a:prstGeom>
        </p:spPr>
      </p:pic>
      <p:pic>
        <p:nvPicPr>
          <p:cNvPr id="6" name="Picture 5"/>
          <p:cNvPicPr>
            <a:picLocks noChangeAspect="1"/>
          </p:cNvPicPr>
          <p:nvPr/>
        </p:nvPicPr>
        <p:blipFill>
          <a:blip r:embed="rId5"/>
          <a:stretch>
            <a:fillRect/>
          </a:stretch>
        </p:blipFill>
        <p:spPr>
          <a:xfrm>
            <a:off x="2374199" y="3978233"/>
            <a:ext cx="609600" cy="6096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sp>
        <p:nvSpPr>
          <p:cNvPr id="12" name="TextBox 11"/>
          <p:cNvSpPr txBox="1"/>
          <p:nvPr/>
        </p:nvSpPr>
        <p:spPr>
          <a:xfrm>
            <a:off x="8139839" y="3316705"/>
            <a:ext cx="29705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rPr>
              <a:t>2024 Overview</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Hebrew" charset="-79"/>
                <a:ea typeface="Gotham Book" charset="0"/>
                <a:cs typeface="Gotham Book" charset="0"/>
              </a:rPr>
              <a:t>The honor guard served at special events including two KLETC graduations.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pic>
        <p:nvPicPr>
          <p:cNvPr id="3074" name="Picture 2" descr="May be an image of 2 peopl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8250" y="1737679"/>
            <a:ext cx="3610352" cy="36103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09743" y="5350978"/>
            <a:ext cx="3687365" cy="276999"/>
          </a:xfrm>
          <a:prstGeom prst="rect">
            <a:avLst/>
          </a:prstGeom>
          <a:noFill/>
        </p:spPr>
        <p:txBody>
          <a:bodyPr wrap="square" rtlCol="0">
            <a:spAutoFit/>
          </a:bodyPr>
          <a:lstStyle/>
          <a:p>
            <a:r>
              <a:rPr lang="en-US" sz="1200" dirty="0" smtClean="0"/>
              <a:t>Sgt. Carpenter and Captain Campbell at the State Capitol</a:t>
            </a:r>
            <a:endParaRPr lang="en-US" sz="1200" dirty="0"/>
          </a:p>
        </p:txBody>
      </p:sp>
    </p:spTree>
    <p:extLst>
      <p:ext uri="{BB962C8B-B14F-4D97-AF65-F5344CB8AC3E}">
        <p14:creationId xmlns:p14="http://schemas.microsoft.com/office/powerpoint/2010/main" val="153539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9032" y="469477"/>
            <a:ext cx="47773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Arial Hebrew" charset="-79"/>
                <a:ea typeface="Gotham" charset="0"/>
                <a:cs typeface="Gotham" charset="0"/>
              </a:rPr>
              <a:t>Emergency Management Division</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38" name="TextBox 37"/>
          <p:cNvSpPr txBox="1"/>
          <p:nvPr/>
        </p:nvSpPr>
        <p:spPr>
          <a:xfrm>
            <a:off x="1399032" y="1219136"/>
            <a:ext cx="9216321" cy="307777"/>
          </a:xfrm>
          <a:prstGeom prst="rect">
            <a:avLst/>
          </a:prstGeom>
          <a:noFill/>
        </p:spPr>
        <p:txBody>
          <a:bodyPr wrap="square" rtlCol="0">
            <a:spAutoFit/>
          </a:bodyPr>
          <a:lstStyle/>
          <a:p>
            <a:pPr lvl="0"/>
            <a:r>
              <a:rPr lang="en-US" sz="1400" dirty="0" smtClean="0">
                <a:solidFill>
                  <a:srgbClr val="556774"/>
                </a:solidFill>
                <a:latin typeface="Arial Hebrew" charset="-79"/>
                <a:ea typeface="Gotham Book" charset="0"/>
                <a:cs typeface="Gotham Book" charset="0"/>
              </a:rPr>
              <a:t>The Emergency Management Division provides an integrated</a:t>
            </a:r>
            <a:r>
              <a:rPr lang="en-US" sz="1400" dirty="0">
                <a:solidFill>
                  <a:srgbClr val="556774"/>
                </a:solidFill>
                <a:latin typeface="Arial Hebrew" charset="-79"/>
                <a:ea typeface="Gotham Book" charset="0"/>
                <a:cs typeface="Gotham Book" charset="0"/>
              </a:rPr>
              <a:t>, </a:t>
            </a:r>
            <a:r>
              <a:rPr lang="en-US" sz="1400" dirty="0" smtClean="0">
                <a:solidFill>
                  <a:srgbClr val="556774"/>
                </a:solidFill>
                <a:latin typeface="Arial Hebrew" charset="-79"/>
                <a:ea typeface="Gotham Book" charset="0"/>
                <a:cs typeface="Gotham Book" charset="0"/>
              </a:rPr>
              <a:t>comprehensive </a:t>
            </a:r>
            <a:r>
              <a:rPr lang="en-US" sz="1400" dirty="0">
                <a:solidFill>
                  <a:srgbClr val="556774"/>
                </a:solidFill>
                <a:latin typeface="Arial Hebrew" charset="-79"/>
                <a:ea typeface="Gotham Book" charset="0"/>
                <a:cs typeface="Gotham Book" charset="0"/>
              </a:rPr>
              <a:t>program </a:t>
            </a:r>
            <a:r>
              <a:rPr lang="en-US" sz="1400" dirty="0" smtClean="0">
                <a:solidFill>
                  <a:srgbClr val="556774"/>
                </a:solidFill>
                <a:latin typeface="Arial Hebrew" charset="-79"/>
                <a:ea typeface="Gotham Book" charset="0"/>
                <a:cs typeface="Gotham Book" charset="0"/>
              </a:rPr>
              <a:t>for the KU community.</a:t>
            </a:r>
            <a:endParaRPr kumimoji="0" lang="en-US" sz="14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2" name="TextBox 1"/>
          <p:cNvSpPr txBox="1"/>
          <p:nvPr/>
        </p:nvSpPr>
        <p:spPr>
          <a:xfrm>
            <a:off x="4477407" y="2258235"/>
            <a:ext cx="30595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Bold" charset="0"/>
                <a:ea typeface="Gotham Medium" charset="0"/>
                <a:cs typeface="Gotham Medium" charset="0"/>
              </a:rPr>
              <a:t>Emergency Preparedness</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Presentations for student organizations</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&amp; classes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18" name="TextBox 17"/>
          <p:cNvSpPr txBox="1"/>
          <p:nvPr/>
        </p:nvSpPr>
        <p:spPr>
          <a:xfrm>
            <a:off x="4477407" y="3682037"/>
            <a:ext cx="29705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rPr>
              <a:t>Severe Weather</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Hebrew" charset="-79"/>
                <a:ea typeface="Gotham Book" charset="0"/>
                <a:cs typeface="Gotham Book" charset="0"/>
              </a:rPr>
              <a:t>Awareness and monitoring</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31" name="TextBox 30"/>
          <p:cNvSpPr txBox="1"/>
          <p:nvPr/>
        </p:nvSpPr>
        <p:spPr>
          <a:xfrm>
            <a:off x="7792901" y="2212830"/>
            <a:ext cx="32879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rPr>
              <a:t>Emergency Notifications</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Coordination</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of</a:t>
            </a: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 public</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information and warning systems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35" name="TextBox 34"/>
          <p:cNvSpPr txBox="1"/>
          <p:nvPr/>
        </p:nvSpPr>
        <p:spPr>
          <a:xfrm>
            <a:off x="7792900" y="3867535"/>
            <a:ext cx="32879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Bold" charset="0"/>
                <a:ea typeface="Gotham Medium" charset="0"/>
                <a:cs typeface="Gotham Medium" charset="0"/>
              </a:rPr>
              <a:t>Preparedness Training</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Douglas County Community</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Emergency Response Team (CERT) partner</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16" name="TextBox 15"/>
          <p:cNvSpPr txBox="1"/>
          <p:nvPr/>
        </p:nvSpPr>
        <p:spPr>
          <a:xfrm>
            <a:off x="4477407" y="4922022"/>
            <a:ext cx="360228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rPr>
              <a:t>Automated External Defibrillators (AEDs)</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Hebrew" charset="-79"/>
                <a:ea typeface="Gotham Book" charset="0"/>
                <a:cs typeface="Gotham Book" charset="0"/>
              </a:rPr>
              <a:t>Program management and awareness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4" name="Picture 3"/>
          <p:cNvPicPr>
            <a:picLocks noChangeAspect="1"/>
          </p:cNvPicPr>
          <p:nvPr/>
        </p:nvPicPr>
        <p:blipFill>
          <a:blip r:embed="rId5"/>
          <a:stretch>
            <a:fillRect/>
          </a:stretch>
        </p:blipFill>
        <p:spPr>
          <a:xfrm>
            <a:off x="804426" y="1690215"/>
            <a:ext cx="3417056" cy="4748627"/>
          </a:xfrm>
          <a:prstGeom prst="rect">
            <a:avLst/>
          </a:prstGeom>
        </p:spPr>
      </p:pic>
    </p:spTree>
    <p:extLst>
      <p:ext uri="{BB962C8B-B14F-4D97-AF65-F5344CB8AC3E}">
        <p14:creationId xmlns:p14="http://schemas.microsoft.com/office/powerpoint/2010/main" val="272870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58391" y="451004"/>
            <a:ext cx="75122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Arial Hebrew" charset="-79"/>
                <a:ea typeface="Gotham" charset="0"/>
                <a:cs typeface="Gotham" charset="0"/>
              </a:rPr>
              <a:t>Emergency Management Division in 2024</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38" name="TextBox 37"/>
          <p:cNvSpPr txBox="1"/>
          <p:nvPr/>
        </p:nvSpPr>
        <p:spPr>
          <a:xfrm>
            <a:off x="4364182" y="1235761"/>
            <a:ext cx="6774872" cy="4801314"/>
          </a:xfrm>
          <a:prstGeom prst="rect">
            <a:avLst/>
          </a:prstGeom>
          <a:noFill/>
        </p:spPr>
        <p:txBody>
          <a:bodyPr wrap="square" rtlCol="0">
            <a:spAutoFit/>
          </a:bodyPr>
          <a:lstStyle/>
          <a:p>
            <a:pPr marL="285750" lvl="0" indent="-285750">
              <a:buFont typeface="Arial" panose="020B0604020202020204" pitchFamily="34" charset="0"/>
              <a:buChar char="•"/>
            </a:pPr>
            <a:r>
              <a:rPr lang="en-US" dirty="0" smtClean="0">
                <a:ea typeface="Gotham Book" charset="0"/>
                <a:cs typeface="Gotham Book" charset="0"/>
              </a:rPr>
              <a:t>Emergency Management completed the work to receive the National Weather Service Storm Ready designation for the Lawrence campus. </a:t>
            </a:r>
          </a:p>
          <a:p>
            <a:pPr marL="285750" lvl="0" indent="-285750">
              <a:buFont typeface="Arial" panose="020B0604020202020204" pitchFamily="34" charset="0"/>
              <a:buChar char="•"/>
            </a:pPr>
            <a:endParaRPr kumimoji="0" lang="en-US" b="0" i="0" u="none" strike="noStrike" kern="1200" cap="none" spc="0" normalizeH="0" baseline="0" noProof="0" dirty="0">
              <a:ln>
                <a:noFill/>
              </a:ln>
              <a:effectLst/>
              <a:uLnTx/>
              <a:uFillTx/>
              <a:ea typeface="Gotham Book" charset="0"/>
              <a:cs typeface="Gotham Book" charset="0"/>
            </a:endParaRPr>
          </a:p>
          <a:p>
            <a:pPr marL="285750" lvl="0" indent="-285750">
              <a:buFont typeface="Arial" panose="020B0604020202020204" pitchFamily="34" charset="0"/>
              <a:buChar char="•"/>
            </a:pPr>
            <a:r>
              <a:rPr lang="en-US" dirty="0" smtClean="0">
                <a:ea typeface="Gotham Book" charset="0"/>
                <a:cs typeface="Gotham Book" charset="0"/>
              </a:rPr>
              <a:t>Emergency Management facilitated a cybersecurity exercise for executive-level personnel at the University of Kansas.</a:t>
            </a:r>
          </a:p>
          <a:p>
            <a:pPr lvl="0"/>
            <a:endParaRPr kumimoji="0" lang="en-US" b="0" i="0" u="none" strike="noStrike" kern="1200" cap="none" spc="0" normalizeH="0" baseline="0" dirty="0">
              <a:ln>
                <a:noFill/>
              </a:ln>
              <a:effectLst/>
              <a:uLnTx/>
              <a:uFillTx/>
              <a:ea typeface="Gotham Book" charset="0"/>
              <a:cs typeface="Gotham Book" charset="0"/>
            </a:endParaRPr>
          </a:p>
          <a:p>
            <a:pPr marL="285750" lvl="0" indent="-285750">
              <a:buFont typeface="Arial" panose="020B0604020202020204" pitchFamily="34" charset="0"/>
              <a:buChar char="•"/>
            </a:pPr>
            <a:r>
              <a:rPr lang="en-US" dirty="0" smtClean="0">
                <a:ea typeface="Gotham Book" charset="0"/>
                <a:cs typeface="Gotham Book" charset="0"/>
              </a:rPr>
              <a:t>Emergency Management facilitated the addition of 36 new AEDs at the Lawrence and Edwards campuses.</a:t>
            </a:r>
          </a:p>
          <a:p>
            <a:pPr marL="285750" lvl="0" indent="-285750">
              <a:buFont typeface="Arial" panose="020B0604020202020204" pitchFamily="34" charset="0"/>
              <a:buChar char="•"/>
            </a:pPr>
            <a:endParaRPr kumimoji="0" lang="en-US" b="0" i="0" u="none" strike="noStrike" kern="1200" cap="none" spc="0" normalizeH="0" baseline="0" noProof="0" dirty="0">
              <a:ln>
                <a:noFill/>
              </a:ln>
              <a:effectLst/>
              <a:uLnTx/>
              <a:uFillTx/>
              <a:ea typeface="Gotham Book" charset="0"/>
              <a:cs typeface="Gotham Book" charset="0"/>
            </a:endParaRPr>
          </a:p>
          <a:p>
            <a:pPr marL="285750" lvl="0" indent="-285750">
              <a:buFont typeface="Arial" panose="020B0604020202020204" pitchFamily="34" charset="0"/>
              <a:buChar char="•"/>
            </a:pPr>
            <a:r>
              <a:rPr lang="en-US" dirty="0" smtClean="0">
                <a:ea typeface="Gotham Book" charset="0"/>
                <a:cs typeface="Gotham Book" charset="0"/>
              </a:rPr>
              <a:t>Emergency Management, in conjunction with Facilities Planning and Development, Facilities Services, and Public Affairs conducted a campus-wide tornado drill. The KU Alert and Emergency Public Address System was tested.</a:t>
            </a:r>
          </a:p>
          <a:p>
            <a:pPr marL="285750" lvl="0" indent="-285750">
              <a:buFont typeface="Arial" panose="020B0604020202020204" pitchFamily="34" charset="0"/>
              <a:buChar char="•"/>
            </a:pPr>
            <a:endParaRPr kumimoji="0" lang="en-US" b="0" i="0" u="none" strike="noStrike" kern="1200" cap="none" spc="0" normalizeH="0" baseline="0" noProof="0" dirty="0">
              <a:ln>
                <a:noFill/>
              </a:ln>
              <a:effectLst/>
              <a:uLnTx/>
              <a:uFillTx/>
              <a:ea typeface="Gotham Book" charset="0"/>
              <a:cs typeface="Gotham Book" charset="0"/>
            </a:endParaRPr>
          </a:p>
          <a:p>
            <a:pPr marL="285750" lvl="0" indent="-285750">
              <a:buFont typeface="Arial" panose="020B0604020202020204" pitchFamily="34" charset="0"/>
              <a:buChar char="•"/>
            </a:pPr>
            <a:r>
              <a:rPr kumimoji="0" lang="en-US" b="0" i="0" u="none" strike="noStrike" kern="1200" cap="none" spc="0" normalizeH="0" baseline="0" noProof="0" dirty="0" smtClean="0">
                <a:ln>
                  <a:noFill/>
                </a:ln>
                <a:effectLst/>
                <a:uLnTx/>
                <a:uFillTx/>
                <a:ea typeface="Gotham Book" charset="0"/>
                <a:cs typeface="Gotham Book" charset="0"/>
              </a:rPr>
              <a:t>Emergency Management participated in the planning for a full-scale active shooter exercise held in June.</a:t>
            </a:r>
            <a:endParaRPr kumimoji="0" lang="en-US" b="0" i="0" u="none" strike="noStrike" kern="1200" cap="none" spc="0" normalizeH="0" baseline="0" noProof="0" dirty="0">
              <a:ln>
                <a:noFill/>
              </a:ln>
              <a:effectLst/>
              <a:uLnTx/>
              <a:uFillTx/>
              <a:ea typeface="Gotham Book" charset="0"/>
              <a:cs typeface="Gotham Book"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636" y="1235761"/>
            <a:ext cx="3376722" cy="4799279"/>
          </a:xfrm>
          <a:prstGeom prst="rect">
            <a:avLst/>
          </a:prstGeom>
        </p:spPr>
      </p:pic>
      <p:sp>
        <p:nvSpPr>
          <p:cNvPr id="2" name="TextBox 1"/>
          <p:cNvSpPr txBox="1"/>
          <p:nvPr/>
        </p:nvSpPr>
        <p:spPr>
          <a:xfrm>
            <a:off x="889462" y="6035040"/>
            <a:ext cx="3391593" cy="276999"/>
          </a:xfrm>
          <a:prstGeom prst="rect">
            <a:avLst/>
          </a:prstGeom>
          <a:noFill/>
        </p:spPr>
        <p:txBody>
          <a:bodyPr wrap="square" rtlCol="0">
            <a:spAutoFit/>
          </a:bodyPr>
          <a:lstStyle/>
          <a:p>
            <a:pPr algn="ctr"/>
            <a:r>
              <a:rPr lang="en-US" sz="1200" dirty="0" smtClean="0"/>
              <a:t>Emergency Management Presentation</a:t>
            </a:r>
            <a:endParaRPr lang="en-US" sz="1200" dirty="0"/>
          </a:p>
        </p:txBody>
      </p:sp>
    </p:spTree>
    <p:extLst>
      <p:ext uri="{BB962C8B-B14F-4D97-AF65-F5344CB8AC3E}">
        <p14:creationId xmlns:p14="http://schemas.microsoft.com/office/powerpoint/2010/main" val="355654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9402" y="474151"/>
            <a:ext cx="66889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smtClean="0">
                <a:solidFill>
                  <a:srgbClr val="002060"/>
                </a:solidFill>
                <a:latin typeface="Arial Hebrew" charset="-79"/>
                <a:ea typeface="Gotham" charset="0"/>
                <a:cs typeface="Gotham" charset="0"/>
              </a:rPr>
              <a:t>Use of Force</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38" name="TextBox 37"/>
          <p:cNvSpPr txBox="1"/>
          <p:nvPr/>
        </p:nvSpPr>
        <p:spPr>
          <a:xfrm>
            <a:off x="1399032" y="1219136"/>
            <a:ext cx="8360110" cy="738664"/>
          </a:xfrm>
          <a:prstGeom prst="rect">
            <a:avLst/>
          </a:prstGeom>
          <a:noFill/>
        </p:spPr>
        <p:txBody>
          <a:bodyPr wrap="square" rtlCol="0">
            <a:spAutoFit/>
          </a:bodyPr>
          <a:lstStyle/>
          <a:p>
            <a:pPr lvl="0"/>
            <a:r>
              <a:rPr lang="en-US" sz="1400" noProof="0" dirty="0" smtClean="0">
                <a:solidFill>
                  <a:srgbClr val="556774"/>
                </a:solidFill>
                <a:latin typeface="Arial Hebrew" charset="-79"/>
                <a:ea typeface="Gotham Book" charset="0"/>
                <a:cs typeface="Gotham Book" charset="0"/>
              </a:rPr>
              <a:t>The KUPD Use of Force Review Board reviews all uses of force by KU Police Department employees, including those that are not reportable to the FBI. </a:t>
            </a:r>
            <a:r>
              <a:rPr lang="en-US" sz="1400" dirty="0" smtClean="0">
                <a:solidFill>
                  <a:srgbClr val="556774"/>
                </a:solidFill>
                <a:latin typeface="Arial Hebrew" charset="-79"/>
                <a:ea typeface="Gotham Book" charset="0"/>
                <a:cs typeface="Gotham Book" charset="0"/>
              </a:rPr>
              <a:t>Uses of Force are posted to the Departmental website.</a:t>
            </a:r>
            <a:endParaRPr kumimoji="0" lang="en-US" sz="14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2" name="TextBox 1"/>
          <p:cNvSpPr txBox="1"/>
          <p:nvPr/>
        </p:nvSpPr>
        <p:spPr>
          <a:xfrm>
            <a:off x="1399032" y="2134571"/>
            <a:ext cx="10454917"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noProof="0" dirty="0" smtClean="0">
                <a:solidFill>
                  <a:schemeClr val="tx1">
                    <a:lumMod val="65000"/>
                    <a:lumOff val="35000"/>
                  </a:schemeClr>
                </a:solidFill>
                <a:ea typeface="Gotham Medium" charset="0"/>
                <a:cs typeface="Gotham Medium" charset="0"/>
              </a:rPr>
              <a:t>Total KUPD Uses of Force Reviewed in 2024: 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effectLst/>
              <a:uLnTx/>
              <a:uFillTx/>
              <a:ea typeface="Gotham Medium" charset="0"/>
              <a:cs typeface="Gotham Medium"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ea typeface="Gotham Book" charset="0"/>
                <a:cs typeface="Gotham Book" charset="0"/>
              </a:rPr>
              <a:t>Officers drew weapons in two use of force incidents. Both were related to felony traffic stops.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effectLst/>
              <a:uLnTx/>
              <a:uFillTx/>
              <a:ea typeface="Gotham Book" charset="0"/>
              <a:cs typeface="Gotham Book"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smtClean="0">
                <a:ea typeface="Gotham Book" charset="0"/>
                <a:cs typeface="Gotham Book" charset="0"/>
              </a:rPr>
              <a:t>A Taser was drawn and pointed, but not deployed in one incident.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dirty="0">
              <a:ln>
                <a:noFill/>
              </a:ln>
              <a:effectLst/>
              <a:uLnTx/>
              <a:uFillTx/>
              <a:ea typeface="Gotham Book" charset="0"/>
              <a:cs typeface="Gotham Book"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smtClean="0">
                <a:ea typeface="Gotham Book" charset="0"/>
                <a:cs typeface="Gotham Book" charset="0"/>
              </a:rPr>
              <a:t>There were three incidents in which officers used physical force to get suspects into handcuffs. This force was limited to control tactics.</a:t>
            </a:r>
          </a:p>
          <a:p>
            <a:pPr marR="0" lvl="0" algn="l" defTabSz="914400" rtl="0" eaLnBrk="1" fontAlgn="auto" latinLnBrk="0" hangingPunct="1">
              <a:lnSpc>
                <a:spcPct val="100000"/>
              </a:lnSpc>
              <a:spcBef>
                <a:spcPts val="0"/>
              </a:spcBef>
              <a:spcAft>
                <a:spcPts val="0"/>
              </a:spcAft>
              <a:buClrTx/>
              <a:buSzTx/>
              <a:tabLst/>
              <a:defRPr/>
            </a:pPr>
            <a:endParaRPr lang="en-US" dirty="0">
              <a:ea typeface="Gotham Book" charset="0"/>
              <a:cs typeface="Gotham Book" charset="0"/>
            </a:endParaRPr>
          </a:p>
          <a:p>
            <a:pPr marL="285750" indent="-285750">
              <a:buFont typeface="Arial" panose="020B0604020202020204" pitchFamily="34" charset="0"/>
              <a:buChar char="•"/>
              <a:defRPr/>
            </a:pPr>
            <a:r>
              <a:rPr lang="en-US" dirty="0">
                <a:ea typeface="Gotham Book" charset="0"/>
                <a:cs typeface="Gotham Book" charset="0"/>
              </a:rPr>
              <a:t>All uses of force were determined to be reasonable and within policy.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556774"/>
              </a:solidFill>
              <a:latin typeface="Arial Hebrew" charset="-79"/>
              <a:ea typeface="Gotham Book" charset="0"/>
              <a:cs typeface="Gotham Book" charset="0"/>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404572" y="5563556"/>
            <a:ext cx="548854" cy="54885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spTree>
    <p:extLst>
      <p:ext uri="{BB962C8B-B14F-4D97-AF65-F5344CB8AC3E}">
        <p14:creationId xmlns:p14="http://schemas.microsoft.com/office/powerpoint/2010/main" val="106409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7714" y="204368"/>
            <a:ext cx="66889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smtClean="0">
                <a:solidFill>
                  <a:srgbClr val="002060"/>
                </a:solidFill>
                <a:latin typeface="Arial Hebrew" charset="-79"/>
                <a:ea typeface="Gotham" charset="0"/>
                <a:cs typeface="Gotham" charset="0"/>
              </a:rPr>
              <a:t>Use of Force Suspect Statistics</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404572" y="5563556"/>
            <a:ext cx="548854" cy="54885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53" y="666033"/>
            <a:ext cx="6062545" cy="3008192"/>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654" y="3589419"/>
            <a:ext cx="6000963" cy="2977636"/>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87197" y="666033"/>
            <a:ext cx="6062545" cy="3008192"/>
          </a:xfrm>
          <a:prstGeom prst="rect">
            <a:avLst/>
          </a:prstGeom>
        </p:spPr>
      </p:pic>
      <p:sp>
        <p:nvSpPr>
          <p:cNvPr id="20" name="TextBox 19"/>
          <p:cNvSpPr txBox="1"/>
          <p:nvPr/>
        </p:nvSpPr>
        <p:spPr>
          <a:xfrm>
            <a:off x="6259484" y="3865418"/>
            <a:ext cx="5735781" cy="1477328"/>
          </a:xfrm>
          <a:prstGeom prst="rect">
            <a:avLst/>
          </a:prstGeom>
          <a:noFill/>
        </p:spPr>
        <p:txBody>
          <a:bodyPr wrap="square" rtlCol="0">
            <a:spAutoFit/>
          </a:bodyPr>
          <a:lstStyle/>
          <a:p>
            <a:r>
              <a:rPr lang="en-US" dirty="0" smtClean="0"/>
              <a:t>Top Left: Use of Force by Race of Suspect</a:t>
            </a:r>
          </a:p>
          <a:p>
            <a:endParaRPr lang="en-US" dirty="0" smtClean="0"/>
          </a:p>
          <a:p>
            <a:r>
              <a:rPr lang="en-US" dirty="0" smtClean="0"/>
              <a:t>Bottom Left: Use of Force by Age of Suspect</a:t>
            </a:r>
          </a:p>
          <a:p>
            <a:endParaRPr lang="en-US" dirty="0" smtClean="0"/>
          </a:p>
          <a:p>
            <a:r>
              <a:rPr lang="en-US" dirty="0" smtClean="0"/>
              <a:t>Top Right: Use of Force by Type</a:t>
            </a:r>
            <a:endParaRPr lang="en-US" dirty="0"/>
          </a:p>
        </p:txBody>
      </p:sp>
    </p:spTree>
    <p:extLst>
      <p:ext uri="{BB962C8B-B14F-4D97-AF65-F5344CB8AC3E}">
        <p14:creationId xmlns:p14="http://schemas.microsoft.com/office/powerpoint/2010/main" val="256251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9402" y="474151"/>
            <a:ext cx="66889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smtClean="0">
                <a:solidFill>
                  <a:srgbClr val="002060"/>
                </a:solidFill>
                <a:latin typeface="Arial Hebrew" charset="-79"/>
                <a:ea typeface="Gotham" charset="0"/>
                <a:cs typeface="Gotham" charset="0"/>
              </a:rPr>
              <a:t>Vehicle Pursuits</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38" name="TextBox 37"/>
          <p:cNvSpPr txBox="1"/>
          <p:nvPr/>
        </p:nvSpPr>
        <p:spPr>
          <a:xfrm>
            <a:off x="1399032" y="1219136"/>
            <a:ext cx="8360110" cy="307777"/>
          </a:xfrm>
          <a:prstGeom prst="rect">
            <a:avLst/>
          </a:prstGeom>
          <a:noFill/>
        </p:spPr>
        <p:txBody>
          <a:bodyPr wrap="square" rtlCol="0">
            <a:spAutoFit/>
          </a:bodyPr>
          <a:lstStyle/>
          <a:p>
            <a:pPr lvl="0"/>
            <a:r>
              <a:rPr lang="en-US" sz="1400" dirty="0" smtClean="0">
                <a:solidFill>
                  <a:srgbClr val="556774"/>
                </a:solidFill>
                <a:latin typeface="Arial Hebrew" charset="-79"/>
                <a:ea typeface="Gotham Book" charset="0"/>
                <a:cs typeface="Gotham Book" charset="0"/>
              </a:rPr>
              <a:t>The KU Police Department reviews all vehicle pursuits initiated by an employee of this agency.</a:t>
            </a:r>
            <a:endParaRPr kumimoji="0" lang="en-US" sz="14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2" name="TextBox 1"/>
          <p:cNvSpPr txBox="1"/>
          <p:nvPr/>
        </p:nvSpPr>
        <p:spPr>
          <a:xfrm>
            <a:off x="1399032" y="1909807"/>
            <a:ext cx="1017228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Bold" charset="0"/>
                <a:ea typeface="Gotham Medium" charset="0"/>
                <a:cs typeface="Gotham Medium" charset="0"/>
              </a:rPr>
              <a:t>Total Pursuits Reviewed in 2024: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ea typeface="Gotham Book" charset="0"/>
                <a:cs typeface="Gotham Book" charset="0"/>
              </a:rPr>
              <a:t>A KUPD officer on routine patrol witnessed a reckless driver and pursued for a short distance before terminating.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ea typeface="Gotham Book" charset="0"/>
              <a:cs typeface="Gotham Book"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ea typeface="Gotham Book" charset="0"/>
                <a:cs typeface="Gotham Book" charset="0"/>
              </a:rPr>
              <a:t>The pursuit was reviewed and determined to be within policy. </a:t>
            </a:r>
            <a:endParaRPr kumimoji="0" lang="en-US" sz="1800" b="0" i="0" u="none" strike="noStrike" kern="1200" cap="none" spc="0" normalizeH="0" baseline="0" noProof="0" dirty="0">
              <a:ln>
                <a:noFill/>
              </a:ln>
              <a:effectLst/>
              <a:uLnTx/>
              <a:uFillTx/>
              <a:ea typeface="Gotham Book" charset="0"/>
              <a:cs typeface="Gotham Book" charset="0"/>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404572" y="5563556"/>
            <a:ext cx="548854" cy="548854"/>
          </a:xfrm>
          <a:prstGeom prst="rect">
            <a:avLst/>
          </a:prstGeom>
        </p:spPr>
      </p:pic>
      <p:pic>
        <p:nvPicPr>
          <p:cNvPr id="6" name="Picture 5"/>
          <p:cNvPicPr>
            <a:picLocks noChangeAspect="1"/>
          </p:cNvPicPr>
          <p:nvPr/>
        </p:nvPicPr>
        <p:blipFill>
          <a:blip r:embed="rId5"/>
          <a:stretch>
            <a:fillRect/>
          </a:stretch>
        </p:blipFill>
        <p:spPr>
          <a:xfrm>
            <a:off x="2374199" y="3978233"/>
            <a:ext cx="609600" cy="6096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spTree>
    <p:extLst>
      <p:ext uri="{BB962C8B-B14F-4D97-AF65-F5344CB8AC3E}">
        <p14:creationId xmlns:p14="http://schemas.microsoft.com/office/powerpoint/2010/main" val="227865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9402" y="474151"/>
            <a:ext cx="66889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smtClean="0">
                <a:solidFill>
                  <a:srgbClr val="002060"/>
                </a:solidFill>
                <a:latin typeface="Arial Hebrew" charset="-79"/>
                <a:ea typeface="Gotham" charset="0"/>
                <a:cs typeface="Gotham" charset="0"/>
              </a:rPr>
              <a:t>Traffic Enforcement</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38" name="TextBox 37"/>
          <p:cNvSpPr txBox="1"/>
          <p:nvPr/>
        </p:nvSpPr>
        <p:spPr>
          <a:xfrm>
            <a:off x="1399032" y="1219136"/>
            <a:ext cx="8360110" cy="307777"/>
          </a:xfrm>
          <a:prstGeom prst="rect">
            <a:avLst/>
          </a:prstGeom>
          <a:noFill/>
        </p:spPr>
        <p:txBody>
          <a:bodyPr wrap="square" rtlCol="0">
            <a:spAutoFit/>
          </a:bodyPr>
          <a:lstStyle/>
          <a:p>
            <a:pPr lvl="0"/>
            <a:r>
              <a:rPr lang="en-US" sz="1400" noProof="0" dirty="0" smtClean="0">
                <a:solidFill>
                  <a:srgbClr val="556774"/>
                </a:solidFill>
                <a:latin typeface="Arial Hebrew" charset="-79"/>
                <a:ea typeface="Gotham Book" charset="0"/>
                <a:cs typeface="Gotham Book" charset="0"/>
              </a:rPr>
              <a:t>The KU Police Department conducts traffic enforcement on campus and campus-adjacent streets.</a:t>
            </a:r>
            <a:endParaRPr kumimoji="0" lang="en-US" sz="14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2" name="TextBox 1"/>
          <p:cNvSpPr txBox="1"/>
          <p:nvPr/>
        </p:nvSpPr>
        <p:spPr>
          <a:xfrm>
            <a:off x="7578298" y="1709008"/>
            <a:ext cx="677367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Bold" charset="0"/>
                <a:ea typeface="Gotham Medium" charset="0"/>
                <a:cs typeface="Gotham Medium" charset="0"/>
              </a:rPr>
              <a:t>Total Traffic Stops: 2044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smtClean="0">
                <a:solidFill>
                  <a:srgbClr val="556774"/>
                </a:solidFill>
                <a:latin typeface="Arial Hebrew" charset="-79"/>
                <a:ea typeface="Gotham Book" charset="0"/>
                <a:cs typeface="Gotham Book" charset="0"/>
              </a:rPr>
              <a:t>Citations/NTA’s Issued: </a:t>
            </a:r>
            <a:r>
              <a:rPr lang="en-US" b="1" noProof="0" dirty="0" smtClean="0">
                <a:solidFill>
                  <a:srgbClr val="556774"/>
                </a:solidFill>
                <a:latin typeface="Arial Hebrew" charset="-79"/>
                <a:ea typeface="Gotham Book" charset="0"/>
                <a:cs typeface="Gotham Book" charset="0"/>
              </a:rPr>
              <a:t>545</a:t>
            </a:r>
          </a:p>
          <a:p>
            <a:pPr marR="0" lvl="0" algn="l" defTabSz="914400" rtl="0" eaLnBrk="1" fontAlgn="auto" latinLnBrk="0" hangingPunct="1">
              <a:lnSpc>
                <a:spcPct val="100000"/>
              </a:lnSpc>
              <a:spcBef>
                <a:spcPts val="0"/>
              </a:spcBef>
              <a:spcAft>
                <a:spcPts val="0"/>
              </a:spcAft>
              <a:buClrTx/>
              <a:buSzTx/>
              <a:tabLst/>
              <a:defRPr/>
            </a:pPr>
            <a:endParaRPr lang="en-US" dirty="0" smtClean="0">
              <a:solidFill>
                <a:srgbClr val="556774"/>
              </a:solidFill>
              <a:latin typeface="Arial Hebrew" charset="-79"/>
              <a:ea typeface="Gotham Book" charset="0"/>
              <a:cs typeface="Gotham Book"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solidFill>
                  <a:srgbClr val="556774"/>
                </a:solidFill>
                <a:latin typeface="Arial Hebrew" charset="-79"/>
                <a:ea typeface="Gotham Book" charset="0"/>
                <a:cs typeface="Gotham Book" charset="0"/>
              </a:rPr>
              <a:t>DUI Arrests: </a:t>
            </a:r>
            <a:r>
              <a:rPr lang="en-US" b="1" dirty="0" smtClean="0">
                <a:solidFill>
                  <a:srgbClr val="556774"/>
                </a:solidFill>
                <a:latin typeface="Arial Hebrew" charset="-79"/>
                <a:ea typeface="Gotham Book" charset="0"/>
                <a:cs typeface="Gotham Book" charset="0"/>
              </a:rPr>
              <a:t>10</a:t>
            </a:r>
            <a:endParaRPr lang="en-US" b="1" noProof="0" dirty="0" smtClean="0">
              <a:solidFill>
                <a:srgbClr val="556774"/>
              </a:solidFill>
              <a:latin typeface="Arial Hebrew" charset="-79"/>
              <a:ea typeface="Gotham Book" charset="0"/>
              <a:cs typeface="Gotham Book" charset="0"/>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404572" y="5563556"/>
            <a:ext cx="548854" cy="548854"/>
          </a:xfrm>
          <a:prstGeom prst="rect">
            <a:avLst/>
          </a:prstGeom>
        </p:spPr>
      </p:pic>
      <p:pic>
        <p:nvPicPr>
          <p:cNvPr id="6" name="Picture 5"/>
          <p:cNvPicPr>
            <a:picLocks noChangeAspect="1"/>
          </p:cNvPicPr>
          <p:nvPr/>
        </p:nvPicPr>
        <p:blipFill>
          <a:blip r:embed="rId5"/>
          <a:stretch>
            <a:fillRect/>
          </a:stretch>
        </p:blipFill>
        <p:spPr>
          <a:xfrm>
            <a:off x="2374199" y="3978233"/>
            <a:ext cx="609600" cy="6096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598" y="1709008"/>
            <a:ext cx="7505700" cy="3724275"/>
          </a:xfrm>
          <a:prstGeom prst="rect">
            <a:avLst/>
          </a:prstGeom>
        </p:spPr>
      </p:pic>
    </p:spTree>
    <p:extLst>
      <p:ext uri="{BB962C8B-B14F-4D97-AF65-F5344CB8AC3E}">
        <p14:creationId xmlns:p14="http://schemas.microsoft.com/office/powerpoint/2010/main" val="336380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ayhawk Word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027" y="232756"/>
            <a:ext cx="10058400" cy="6493916"/>
          </a:xfrm>
          <a:prstGeom prst="rect">
            <a:avLst/>
          </a:prstGeom>
        </p:spPr>
      </p:pic>
    </p:spTree>
    <p:extLst>
      <p:ext uri="{BB962C8B-B14F-4D97-AF65-F5344CB8AC3E}">
        <p14:creationId xmlns:p14="http://schemas.microsoft.com/office/powerpoint/2010/main" val="24108405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9402" y="474151"/>
            <a:ext cx="66889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smtClean="0">
                <a:solidFill>
                  <a:srgbClr val="002060"/>
                </a:solidFill>
                <a:latin typeface="Arial Hebrew" charset="-79"/>
                <a:ea typeface="Gotham" charset="0"/>
                <a:cs typeface="Gotham" charset="0"/>
              </a:rPr>
              <a:t>Traffic Accidents</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38" name="TextBox 37"/>
          <p:cNvSpPr txBox="1"/>
          <p:nvPr/>
        </p:nvSpPr>
        <p:spPr>
          <a:xfrm>
            <a:off x="1415965" y="906266"/>
            <a:ext cx="9192767" cy="307777"/>
          </a:xfrm>
          <a:prstGeom prst="rect">
            <a:avLst/>
          </a:prstGeom>
          <a:noFill/>
        </p:spPr>
        <p:txBody>
          <a:bodyPr wrap="square" rtlCol="0">
            <a:spAutoFit/>
          </a:bodyPr>
          <a:lstStyle/>
          <a:p>
            <a:pPr lvl="0"/>
            <a:r>
              <a:rPr lang="en-US" sz="1400" noProof="0" dirty="0" smtClean="0">
                <a:solidFill>
                  <a:srgbClr val="556774"/>
                </a:solidFill>
                <a:latin typeface="Arial Hebrew" charset="-79"/>
                <a:ea typeface="Gotham Book" charset="0"/>
                <a:cs typeface="Gotham Book" charset="0"/>
              </a:rPr>
              <a:t>The KU Police Department responds to and investigates accidents, both on </a:t>
            </a:r>
            <a:r>
              <a:rPr lang="en-US" sz="1400" dirty="0" smtClean="0">
                <a:solidFill>
                  <a:srgbClr val="556774"/>
                </a:solidFill>
                <a:latin typeface="Arial Hebrew" charset="-79"/>
                <a:ea typeface="Gotham Book" charset="0"/>
                <a:cs typeface="Gotham Book" charset="0"/>
              </a:rPr>
              <a:t>public </a:t>
            </a:r>
            <a:r>
              <a:rPr lang="en-US" sz="1400" noProof="0" dirty="0" smtClean="0">
                <a:solidFill>
                  <a:srgbClr val="556774"/>
                </a:solidFill>
                <a:latin typeface="Arial Hebrew" charset="-79"/>
                <a:ea typeface="Gotham Book" charset="0"/>
                <a:cs typeface="Gotham Book" charset="0"/>
              </a:rPr>
              <a:t>streets and on private property.</a:t>
            </a:r>
            <a:endParaRPr kumimoji="0" lang="en-US" sz="14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2" name="TextBox 1"/>
          <p:cNvSpPr txBox="1"/>
          <p:nvPr/>
        </p:nvSpPr>
        <p:spPr>
          <a:xfrm>
            <a:off x="7315831" y="1364506"/>
            <a:ext cx="6773679"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Bold" charset="0"/>
                <a:ea typeface="Gotham Medium" charset="0"/>
                <a:cs typeface="Gotham Medium" charset="0"/>
              </a:rPr>
              <a:t>Total Calls to Vehicle Accidents: 253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smtClean="0">
                <a:solidFill>
                  <a:srgbClr val="556774"/>
                </a:solidFill>
                <a:latin typeface="Arial Hebrew" charset="-79"/>
                <a:ea typeface="Gotham Book" charset="0"/>
                <a:cs typeface="Gotham Book" charset="0"/>
              </a:rPr>
              <a:t>Total accident reports written: </a:t>
            </a:r>
            <a:r>
              <a:rPr lang="en-US" b="1" noProof="0" dirty="0" smtClean="0">
                <a:solidFill>
                  <a:srgbClr val="556774"/>
                </a:solidFill>
                <a:latin typeface="Arial Hebrew" charset="-79"/>
                <a:ea typeface="Gotham Book" charset="0"/>
                <a:cs typeface="Gotham Book" charset="0"/>
              </a:rPr>
              <a:t>109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noProof="0" dirty="0" smtClean="0">
              <a:solidFill>
                <a:srgbClr val="556774"/>
              </a:solidFill>
              <a:latin typeface="Arial Hebrew" charset="-79"/>
              <a:ea typeface="Gotham Book" charset="0"/>
              <a:cs typeface="Gotham Book"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smtClean="0">
                <a:solidFill>
                  <a:srgbClr val="556774"/>
                </a:solidFill>
                <a:latin typeface="Arial Hebrew" charset="-79"/>
                <a:ea typeface="Gotham Book" charset="0"/>
                <a:cs typeface="Gotham Book" charset="0"/>
              </a:rPr>
              <a:t>Parking lot information exchanges: </a:t>
            </a:r>
            <a:r>
              <a:rPr lang="en-US" b="1" noProof="0" dirty="0" smtClean="0">
                <a:solidFill>
                  <a:srgbClr val="556774"/>
                </a:solidFill>
                <a:latin typeface="Arial Hebrew" charset="-79"/>
                <a:ea typeface="Gotham Book" charset="0"/>
                <a:cs typeface="Gotham Book" charset="0"/>
              </a:rPr>
              <a:t>58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dirty="0">
              <a:ln>
                <a:noFill/>
              </a:ln>
              <a:solidFill>
                <a:srgbClr val="556774"/>
              </a:solidFill>
              <a:effectLst/>
              <a:uLnTx/>
              <a:uFillTx/>
              <a:latin typeface="Arial Hebrew" charset="-79"/>
              <a:ea typeface="Gotham Book" charset="0"/>
              <a:cs typeface="Gotham Book"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smtClean="0">
                <a:solidFill>
                  <a:srgbClr val="556774"/>
                </a:solidFill>
                <a:latin typeface="Arial Hebrew" charset="-79"/>
                <a:ea typeface="Gotham Book" charset="0"/>
                <a:cs typeface="Gotham Book" charset="0"/>
              </a:rPr>
              <a:t>Leaving the Scene: </a:t>
            </a:r>
            <a:r>
              <a:rPr lang="en-US" b="1" noProof="0" dirty="0" smtClean="0">
                <a:solidFill>
                  <a:srgbClr val="556774"/>
                </a:solidFill>
                <a:latin typeface="Arial Hebrew" charset="-79"/>
                <a:ea typeface="Gotham Book" charset="0"/>
                <a:cs typeface="Gotham Book" charset="0"/>
              </a:rPr>
              <a:t>29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dirty="0">
              <a:ln>
                <a:noFill/>
              </a:ln>
              <a:solidFill>
                <a:srgbClr val="556774"/>
              </a:solidFill>
              <a:effectLst/>
              <a:uLnTx/>
              <a:uFillTx/>
              <a:latin typeface="Arial Hebrew" charset="-79"/>
              <a:ea typeface="Gotham Book" charset="0"/>
              <a:cs typeface="Gotham Book"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solidFill>
                  <a:srgbClr val="556774"/>
                </a:solidFill>
                <a:latin typeface="Arial Hebrew" charset="-79"/>
                <a:ea typeface="Gotham Book" charset="0"/>
                <a:cs typeface="Gotham Book" charset="0"/>
              </a:rPr>
              <a:t>Pedestrian-related: </a:t>
            </a:r>
            <a:r>
              <a:rPr lang="en-US" b="1" dirty="0" smtClean="0">
                <a:solidFill>
                  <a:srgbClr val="556774"/>
                </a:solidFill>
                <a:latin typeface="Arial Hebrew" charset="-79"/>
                <a:ea typeface="Gotham Book" charset="0"/>
                <a:cs typeface="Gotham Book" charset="0"/>
              </a:rPr>
              <a:t>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solidFill>
                  <a:srgbClr val="556774"/>
                </a:solidFill>
                <a:latin typeface="Arial Hebrew" charset="-79"/>
                <a:ea typeface="Gotham Book" charset="0"/>
                <a:cs typeface="Gotham Book" charset="0"/>
              </a:rPr>
              <a:t>Injury Accidents: </a:t>
            </a:r>
            <a:r>
              <a:rPr lang="en-US" b="1" dirty="0" smtClean="0">
                <a:solidFill>
                  <a:srgbClr val="556774"/>
                </a:solidFill>
                <a:latin typeface="Arial Hebrew" charset="-79"/>
                <a:ea typeface="Gotham Book" charset="0"/>
                <a:cs typeface="Gotham Book" charset="0"/>
              </a:rPr>
              <a:t>17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solidFill>
                  <a:srgbClr val="556774"/>
                </a:solidFill>
                <a:latin typeface="Arial Hebrew" charset="-79"/>
                <a:ea typeface="Gotham Book" charset="0"/>
                <a:cs typeface="Gotham Book" charset="0"/>
              </a:rPr>
              <a:t>DUI-related: </a:t>
            </a:r>
            <a:r>
              <a:rPr lang="en-US" b="1" dirty="0" smtClean="0">
                <a:solidFill>
                  <a:srgbClr val="556774"/>
                </a:solidFill>
                <a:latin typeface="Arial Hebrew" charset="-79"/>
                <a:ea typeface="Gotham Book" charset="0"/>
                <a:cs typeface="Gotham Book" charset="0"/>
              </a:rPr>
              <a:t>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solidFill>
                  <a:srgbClr val="556774"/>
                </a:solidFill>
                <a:latin typeface="Arial Hebrew" charset="-79"/>
                <a:ea typeface="Gotham Book" charset="0"/>
                <a:cs typeface="Gotham Book" charset="0"/>
              </a:rPr>
              <a:t>Other: </a:t>
            </a:r>
            <a:r>
              <a:rPr lang="en-US" b="1" dirty="0" smtClean="0">
                <a:solidFill>
                  <a:srgbClr val="556774"/>
                </a:solidFill>
                <a:latin typeface="Arial Hebrew" charset="-79"/>
                <a:ea typeface="Gotham Book" charset="0"/>
                <a:cs typeface="Gotham Book" charset="0"/>
              </a:rPr>
              <a:t>35</a:t>
            </a:r>
            <a:endParaRPr kumimoji="0" lang="en-US" sz="1800" b="1"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404572" y="5563556"/>
            <a:ext cx="548854" cy="548854"/>
          </a:xfrm>
          <a:prstGeom prst="rect">
            <a:avLst/>
          </a:prstGeom>
        </p:spPr>
      </p:pic>
      <p:pic>
        <p:nvPicPr>
          <p:cNvPr id="6" name="Picture 5"/>
          <p:cNvPicPr>
            <a:picLocks noChangeAspect="1"/>
          </p:cNvPicPr>
          <p:nvPr/>
        </p:nvPicPr>
        <p:blipFill>
          <a:blip r:embed="rId5"/>
          <a:stretch>
            <a:fillRect/>
          </a:stretch>
        </p:blipFill>
        <p:spPr>
          <a:xfrm>
            <a:off x="2374199" y="3978233"/>
            <a:ext cx="609600" cy="6096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7866" y="1364506"/>
            <a:ext cx="6832204" cy="3390091"/>
          </a:xfrm>
          <a:prstGeom prst="rect">
            <a:avLst/>
          </a:prstGeom>
        </p:spPr>
      </p:pic>
    </p:spTree>
    <p:extLst>
      <p:ext uri="{BB962C8B-B14F-4D97-AF65-F5344CB8AC3E}">
        <p14:creationId xmlns:p14="http://schemas.microsoft.com/office/powerpoint/2010/main" val="385325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9402" y="474151"/>
            <a:ext cx="70134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002060"/>
                </a:solidFill>
                <a:latin typeface="Arial Hebrew" charset="-79"/>
                <a:ea typeface="Gotham" charset="0"/>
                <a:cs typeface="Gotham" charset="0"/>
              </a:rPr>
              <a:t>Summary of Administrative Investigations</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38" name="TextBox 37"/>
          <p:cNvSpPr txBox="1"/>
          <p:nvPr/>
        </p:nvSpPr>
        <p:spPr>
          <a:xfrm>
            <a:off x="1399032" y="1219136"/>
            <a:ext cx="8360110" cy="738664"/>
          </a:xfrm>
          <a:prstGeom prst="rect">
            <a:avLst/>
          </a:prstGeom>
          <a:noFill/>
        </p:spPr>
        <p:txBody>
          <a:bodyPr wrap="square" rtlCol="0">
            <a:spAutoFit/>
          </a:bodyPr>
          <a:lstStyle/>
          <a:p>
            <a:pPr lvl="0"/>
            <a:r>
              <a:rPr lang="en-US" sz="1400" dirty="0" smtClean="0">
                <a:solidFill>
                  <a:srgbClr val="556774"/>
                </a:solidFill>
                <a:latin typeface="Arial Hebrew" charset="-79"/>
                <a:ea typeface="Gotham Book" charset="0"/>
                <a:cs typeface="Gotham Book" charset="0"/>
              </a:rPr>
              <a:t>The KU Police Department investigates all complaints received by the department, as well as any reported incidents of potential misconduct, violations of policy, or deviations from departmental procedures.</a:t>
            </a:r>
            <a:endParaRPr kumimoji="0" lang="en-US" sz="14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2" name="TextBox 1"/>
          <p:cNvSpPr txBox="1"/>
          <p:nvPr/>
        </p:nvSpPr>
        <p:spPr>
          <a:xfrm>
            <a:off x="1249402" y="2093912"/>
            <a:ext cx="6773679"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Bold" charset="0"/>
                <a:ea typeface="Gotham Medium" charset="0"/>
                <a:cs typeface="Gotham Medium" charset="0"/>
              </a:rPr>
              <a:t>Total Administrative Investigations Initiated: </a:t>
            </a:r>
            <a:r>
              <a:rPr lang="en-US" dirty="0" smtClean="0">
                <a:solidFill>
                  <a:srgbClr val="556774"/>
                </a:solidFill>
                <a:latin typeface="Arial Bold" charset="0"/>
                <a:ea typeface="Gotham Medium" charset="0"/>
                <a:cs typeface="Gotham Medium" charset="0"/>
              </a:rPr>
              <a:t>24</a:t>
            </a:r>
            <a:endParaRPr lang="en-US" noProof="0" dirty="0" smtClean="0">
              <a:solidFill>
                <a:srgbClr val="556774"/>
              </a:solidFill>
              <a:latin typeface="Arial Bold" charset="0"/>
              <a:ea typeface="Gotham Medium" charset="0"/>
              <a:cs typeface="Arial Hebrew"/>
            </a:endParaRPr>
          </a:p>
          <a:p>
            <a:pPr>
              <a:defRPr/>
            </a:pPr>
            <a:r>
              <a:rPr lang="en-US" dirty="0" smtClean="0">
                <a:solidFill>
                  <a:srgbClr val="556774"/>
                </a:solidFill>
                <a:latin typeface="Arial Hebrew" charset="-79"/>
                <a:ea typeface="Gotham Book" charset="0"/>
                <a:cs typeface="Gotham Book" charset="0"/>
              </a:rPr>
              <a:t>Internally Initiated: </a:t>
            </a:r>
            <a:r>
              <a:rPr lang="en-US" b="1" dirty="0" smtClean="0">
                <a:solidFill>
                  <a:srgbClr val="556774"/>
                </a:solidFill>
                <a:latin typeface="Arial Hebrew" charset="-79"/>
                <a:ea typeface="Gotham Book" charset="0"/>
                <a:cs typeface="Gotham Book" charset="0"/>
              </a:rPr>
              <a:t>19</a:t>
            </a:r>
          </a:p>
          <a:p>
            <a:pPr>
              <a:defRPr/>
            </a:pPr>
            <a:r>
              <a:rPr lang="en-US" dirty="0" smtClean="0">
                <a:solidFill>
                  <a:srgbClr val="556774"/>
                </a:solidFill>
                <a:latin typeface="Arial Hebrew" charset="-79"/>
                <a:ea typeface="Gotham Book" charset="0"/>
                <a:cs typeface="Gotham Book" charset="0"/>
              </a:rPr>
              <a:t>Initiated by External Report: </a:t>
            </a:r>
            <a:r>
              <a:rPr lang="en-US" b="1" dirty="0" smtClean="0">
                <a:solidFill>
                  <a:srgbClr val="556774"/>
                </a:solidFill>
                <a:latin typeface="Arial Hebrew" charset="-79"/>
                <a:ea typeface="Gotham Book" charset="0"/>
                <a:cs typeface="Gotham Book" charset="0"/>
              </a:rPr>
              <a:t>5</a:t>
            </a:r>
            <a:endParaRPr lang="en-US" b="1" dirty="0">
              <a:solidFill>
                <a:srgbClr val="556774"/>
              </a:solidFill>
              <a:latin typeface="Arial Hebrew" charset="-79"/>
              <a:ea typeface="Gotham Book" charset="0"/>
              <a:cs typeface="Gotham Book"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noProof="0" dirty="0">
              <a:solidFill>
                <a:srgbClr val="556774"/>
              </a:solidFill>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dirty="0" smtClean="0">
                <a:ln>
                  <a:noFill/>
                </a:ln>
                <a:solidFill>
                  <a:srgbClr val="556774"/>
                </a:solidFill>
                <a:effectLst/>
                <a:uLnTx/>
                <a:uFillTx/>
                <a:latin typeface="Arial Bold" charset="0"/>
                <a:ea typeface="Gotham Medium" charset="0"/>
                <a:cs typeface="Gotham Medium" charset="0"/>
              </a:rPr>
              <a:t>Outcome:</a:t>
            </a:r>
            <a:endPar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Sus</a:t>
            </a:r>
            <a:r>
              <a:rPr lang="en-US" dirty="0" smtClean="0">
                <a:solidFill>
                  <a:srgbClr val="556774"/>
                </a:solidFill>
                <a:latin typeface="Arial Hebrew" charset="-79"/>
                <a:ea typeface="Gotham Book" charset="0"/>
                <a:cs typeface="Gotham Book" charset="0"/>
              </a:rPr>
              <a:t>pension: </a:t>
            </a:r>
            <a:r>
              <a:rPr lang="en-US" b="1" dirty="0">
                <a:solidFill>
                  <a:srgbClr val="556774"/>
                </a:solidFill>
                <a:latin typeface="Arial Hebrew" charset="-79"/>
                <a:ea typeface="Gotham Book" charset="0"/>
                <a:cs typeface="Gotham Book" charset="0"/>
              </a:rPr>
              <a:t>2</a:t>
            </a:r>
            <a:endParaRPr kumimoji="0" lang="en-US" sz="1800" b="1"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Written Reprimand:</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a:t>
            </a:r>
            <a:r>
              <a:rPr lang="en-US" b="1" dirty="0">
                <a:solidFill>
                  <a:srgbClr val="556774"/>
                </a:solidFill>
                <a:latin typeface="Arial Hebrew" charset="-79"/>
                <a:ea typeface="Gotham Book" charset="0"/>
                <a:cs typeface="Gotham Book" charset="0"/>
              </a:rPr>
              <a:t>9</a:t>
            </a:r>
            <a:endParaRPr kumimoji="0" lang="en-US" sz="1800" b="1" i="0" u="none" strike="noStrike" kern="1200" cap="none" spc="0" normalizeH="0" noProof="0" dirty="0" smtClean="0">
              <a:ln>
                <a:noFill/>
              </a:ln>
              <a:solidFill>
                <a:srgbClr val="556774"/>
              </a:solidFill>
              <a:effectLst/>
              <a:uLnTx/>
              <a:uFillTx/>
              <a:latin typeface="Arial Hebrew" charset="-79"/>
              <a:ea typeface="Gotham Book" charset="0"/>
              <a:cs typeface="Gotham Book"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Hebrew" charset="-79"/>
                <a:ea typeface="Gotham Book" charset="0"/>
                <a:cs typeface="Gotham Book" charset="0"/>
              </a:rPr>
              <a:t>Verbal Counseling or Coaching: </a:t>
            </a:r>
            <a:r>
              <a:rPr lang="en-US" b="1" dirty="0">
                <a:solidFill>
                  <a:srgbClr val="556774"/>
                </a:solidFill>
                <a:latin typeface="Arial Hebrew" charset="-79"/>
                <a:ea typeface="Gotham Book" charset="0"/>
                <a:cs typeface="Gotham Book" charset="0"/>
              </a:rPr>
              <a:t>9</a:t>
            </a:r>
            <a:endParaRPr kumimoji="0" lang="en-US" sz="1800" b="1" i="0" u="none" strike="noStrike" kern="1200" cap="none" spc="0" normalizeH="0" noProof="0" dirty="0" smtClean="0">
              <a:ln>
                <a:noFill/>
              </a:ln>
              <a:solidFill>
                <a:srgbClr val="556774"/>
              </a:solidFill>
              <a:effectLst/>
              <a:uLnTx/>
              <a:uFillTx/>
              <a:latin typeface="Arial Hebrew" charset="-79"/>
              <a:ea typeface="Gotham Book" charset="0"/>
              <a:cs typeface="Gotham Book"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rgbClr val="556774"/>
                </a:solidFill>
                <a:latin typeface="Arial Hebrew" charset="-79"/>
                <a:ea typeface="Gotham Book" charset="0"/>
                <a:cs typeface="Gotham Book" charset="0"/>
              </a:rPr>
              <a:t>Unfounded:</a:t>
            </a:r>
            <a:r>
              <a:rPr lang="en-US" dirty="0" smtClean="0">
                <a:solidFill>
                  <a:srgbClr val="556774"/>
                </a:solidFill>
                <a:latin typeface="Arial Hebrew" charset="-79"/>
                <a:ea typeface="Gotham Book" charset="0"/>
                <a:cs typeface="Gotham Book" charset="0"/>
              </a:rPr>
              <a:t> </a:t>
            </a:r>
            <a:r>
              <a:rPr lang="en-US" b="1" dirty="0" smtClean="0">
                <a:solidFill>
                  <a:srgbClr val="556774"/>
                </a:solidFill>
                <a:latin typeface="Arial Hebrew" charset="-79"/>
                <a:ea typeface="Gotham Book" charset="0"/>
                <a:cs typeface="Gotham Book" charset="0"/>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Not</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Sustained: </a:t>
            </a:r>
            <a:r>
              <a:rPr kumimoji="0" lang="en-US" sz="1800" b="1"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2</a:t>
            </a:r>
            <a:endParaRPr kumimoji="0" lang="en-US" sz="1800" b="1"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404572" y="5563556"/>
            <a:ext cx="548854" cy="54885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3520" y="2285266"/>
            <a:ext cx="6606886" cy="3278290"/>
          </a:xfrm>
          <a:prstGeom prst="rect">
            <a:avLst/>
          </a:prstGeom>
        </p:spPr>
      </p:pic>
    </p:spTree>
    <p:extLst>
      <p:ext uri="{BB962C8B-B14F-4D97-AF65-F5344CB8AC3E}">
        <p14:creationId xmlns:p14="http://schemas.microsoft.com/office/powerpoint/2010/main" val="99237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9402" y="474151"/>
            <a:ext cx="66889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002060"/>
                </a:solidFill>
                <a:latin typeface="Arial Hebrew" charset="-79"/>
                <a:ea typeface="Gotham" charset="0"/>
                <a:cs typeface="Gotham" charset="0"/>
              </a:rPr>
              <a:t>KUPD </a:t>
            </a:r>
            <a:r>
              <a:rPr lang="en-US" sz="2400" noProof="0" dirty="0" smtClean="0">
                <a:solidFill>
                  <a:srgbClr val="002060"/>
                </a:solidFill>
                <a:latin typeface="Arial Hebrew" charset="-79"/>
                <a:ea typeface="Gotham" charset="0"/>
                <a:cs typeface="Gotham" charset="0"/>
              </a:rPr>
              <a:t>Activit</a:t>
            </a:r>
            <a:r>
              <a:rPr lang="en-US" sz="2400" dirty="0" smtClean="0">
                <a:solidFill>
                  <a:srgbClr val="002060"/>
                </a:solidFill>
                <a:latin typeface="Arial Hebrew" charset="-79"/>
                <a:ea typeface="Gotham" charset="0"/>
                <a:cs typeface="Gotham" charset="0"/>
              </a:rPr>
              <a:t>y Summary</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38" name="TextBox 37"/>
          <p:cNvSpPr txBox="1"/>
          <p:nvPr/>
        </p:nvSpPr>
        <p:spPr>
          <a:xfrm>
            <a:off x="1399032" y="1219136"/>
            <a:ext cx="8360110" cy="307777"/>
          </a:xfrm>
          <a:prstGeom prst="rect">
            <a:avLst/>
          </a:prstGeom>
          <a:noFill/>
        </p:spPr>
        <p:txBody>
          <a:bodyPr wrap="square" rtlCol="0">
            <a:spAutoFit/>
          </a:bodyPr>
          <a:lstStyle/>
          <a:p>
            <a:pPr lvl="0"/>
            <a:r>
              <a:rPr lang="en-US" sz="1400" noProof="0" dirty="0" smtClean="0">
                <a:solidFill>
                  <a:srgbClr val="556774"/>
                </a:solidFill>
                <a:latin typeface="Arial Hebrew" charset="-79"/>
                <a:ea typeface="Gotham Book" charset="0"/>
                <a:cs typeface="Gotham Book" charset="0"/>
              </a:rPr>
              <a:t>A statistical summary of Department Activities</a:t>
            </a:r>
            <a:endParaRPr kumimoji="0" lang="en-US" sz="14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2" name="TextBox 1"/>
          <p:cNvSpPr txBox="1"/>
          <p:nvPr/>
        </p:nvSpPr>
        <p:spPr>
          <a:xfrm>
            <a:off x="1399033" y="1725511"/>
            <a:ext cx="415387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Bold" charset="0"/>
                <a:ea typeface="Gotham Medium" charset="0"/>
                <a:cs typeface="Gotham Medium" charset="0"/>
              </a:rPr>
              <a:t>Call Statistics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Hebrew" charset="-79"/>
                <a:ea typeface="Gotham Book" charset="0"/>
                <a:cs typeface="Gotham Book" charset="0"/>
              </a:rPr>
              <a:t>Calls for Service Taken: </a:t>
            </a:r>
            <a:r>
              <a:rPr lang="en-US" b="1" dirty="0" smtClean="0">
                <a:solidFill>
                  <a:srgbClr val="556774"/>
                </a:solidFill>
                <a:latin typeface="Arial Hebrew" charset="-79"/>
                <a:ea typeface="Gotham Book" charset="0"/>
                <a:cs typeface="Gotham Book" charset="0"/>
              </a:rPr>
              <a:t>3622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Hebrew" charset="-79"/>
                <a:ea typeface="Gotham Book" charset="0"/>
                <a:cs typeface="Gotham Book" charset="0"/>
              </a:rPr>
              <a:t>Incident and Accident Reports: </a:t>
            </a:r>
            <a:r>
              <a:rPr lang="en-US" b="1" noProof="0" dirty="0" smtClean="0">
                <a:solidFill>
                  <a:srgbClr val="556774"/>
                </a:solidFill>
                <a:latin typeface="Arial Hebrew" charset="-79"/>
                <a:ea typeface="Gotham Book" charset="0"/>
                <a:cs typeface="Gotham Book" charset="0"/>
              </a:rPr>
              <a:t>1079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smtClean="0">
                <a:ln>
                  <a:noFill/>
                </a:ln>
                <a:solidFill>
                  <a:srgbClr val="556774"/>
                </a:solidFill>
                <a:effectLst/>
                <a:uLnTx/>
                <a:uFillTx/>
                <a:latin typeface="Arial Hebrew" charset="-79"/>
                <a:ea typeface="Gotham Book" charset="0"/>
                <a:cs typeface="Gotham Book" charset="0"/>
              </a:rPr>
              <a:t>Arrests: </a:t>
            </a:r>
            <a:r>
              <a:rPr kumimoji="0" lang="en-US" sz="1800" b="1" i="0" u="none" strike="noStrike" kern="1200" cap="none" spc="0" normalizeH="0" baseline="0" dirty="0" smtClean="0">
                <a:ln>
                  <a:noFill/>
                </a:ln>
                <a:solidFill>
                  <a:srgbClr val="556774"/>
                </a:solidFill>
                <a:effectLst/>
                <a:uLnTx/>
                <a:uFillTx/>
                <a:latin typeface="Arial Hebrew" charset="-79"/>
                <a:ea typeface="Gotham Book" charset="0"/>
                <a:cs typeface="Gotham Book" charset="0"/>
              </a:rPr>
              <a:t>111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Hebrew" charset="-79"/>
                <a:ea typeface="Gotham Book" charset="0"/>
                <a:cs typeface="Gotham Book" charset="0"/>
              </a:rPr>
              <a:t>Medical Calls: </a:t>
            </a:r>
            <a:r>
              <a:rPr lang="en-US" b="1" dirty="0" smtClean="0">
                <a:solidFill>
                  <a:srgbClr val="556774"/>
                </a:solidFill>
                <a:latin typeface="Arial Hebrew" charset="-79"/>
                <a:ea typeface="Gotham Book" charset="0"/>
                <a:cs typeface="Gotham Book" charset="0"/>
              </a:rPr>
              <a:t>229</a:t>
            </a:r>
          </a:p>
          <a:p>
            <a:pPr lvl="0">
              <a:defRPr/>
            </a:pPr>
            <a:r>
              <a:rPr lang="en-US" dirty="0">
                <a:solidFill>
                  <a:srgbClr val="556774"/>
                </a:solidFill>
                <a:latin typeface="Arial Hebrew" charset="-79"/>
                <a:ea typeface="Gotham Book" charset="0"/>
                <a:cs typeface="Gotham Book" charset="0"/>
              </a:rPr>
              <a:t>Safety Escorts: </a:t>
            </a:r>
            <a:r>
              <a:rPr lang="en-US" b="1" dirty="0">
                <a:solidFill>
                  <a:srgbClr val="556774"/>
                </a:solidFill>
                <a:latin typeface="Arial Hebrew" charset="-79"/>
                <a:ea typeface="Gotham Book" charset="0"/>
                <a:cs typeface="Gotham Book" charset="0"/>
              </a:rPr>
              <a:t>74</a:t>
            </a:r>
          </a:p>
          <a:p>
            <a:pPr lvl="0">
              <a:defRPr/>
            </a:pPr>
            <a:r>
              <a:rPr lang="en-US" dirty="0">
                <a:solidFill>
                  <a:srgbClr val="556774"/>
                </a:solidFill>
                <a:latin typeface="Arial Hebrew" charset="-79"/>
                <a:ea typeface="Gotham Book" charset="0"/>
                <a:cs typeface="Gotham Book" charset="0"/>
              </a:rPr>
              <a:t>Lockouts</a:t>
            </a:r>
            <a:r>
              <a:rPr lang="en-US" b="1" dirty="0">
                <a:solidFill>
                  <a:srgbClr val="556774"/>
                </a:solidFill>
                <a:latin typeface="Arial Hebrew" charset="-79"/>
                <a:ea typeface="Gotham Book" charset="0"/>
                <a:cs typeface="Gotham Book" charset="0"/>
              </a:rPr>
              <a:t>: 203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556774"/>
              </a:solidFill>
              <a:latin typeface="Arial Hebrew" charset="-79"/>
              <a:ea typeface="Gotham Book" charset="0"/>
              <a:cs typeface="Gotham Book"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556774"/>
                </a:solidFill>
                <a:latin typeface="Arial Hebrew" charset="-79"/>
                <a:ea typeface="Gotham Book" charset="0"/>
                <a:cs typeface="Gotham Book" charset="0"/>
              </a:rPr>
              <a:t>Administrative Statistics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556774"/>
              </a:solidFill>
              <a:latin typeface="Arial Hebrew" charset="-79"/>
              <a:ea typeface="Gotham Book" charset="0"/>
              <a:cs typeface="Gotham Book"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Hebrew" charset="-79"/>
                <a:ea typeface="Gotham Book" charset="0"/>
                <a:cs typeface="Gotham Book" charset="0"/>
              </a:rPr>
              <a:t>CCTV Footage Requests: </a:t>
            </a:r>
            <a:r>
              <a:rPr lang="en-US" b="1" dirty="0" smtClean="0">
                <a:solidFill>
                  <a:srgbClr val="556774"/>
                </a:solidFill>
                <a:latin typeface="Arial Hebrew" charset="-79"/>
                <a:ea typeface="Gotham Book" charset="0"/>
                <a:cs typeface="Gotham Book" charset="0"/>
              </a:rPr>
              <a:t>197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Hebrew" charset="-79"/>
                <a:ea typeface="Gotham Book" charset="0"/>
                <a:cs typeface="Gotham Book" charset="0"/>
              </a:rPr>
              <a:t>Fingerprints Taken: </a:t>
            </a:r>
            <a:r>
              <a:rPr lang="en-US" b="1" dirty="0" smtClean="0">
                <a:solidFill>
                  <a:srgbClr val="556774"/>
                </a:solidFill>
                <a:latin typeface="Arial Hebrew" charset="-79"/>
                <a:ea typeface="Gotham Book" charset="0"/>
                <a:cs typeface="Gotham Book" charset="0"/>
              </a:rPr>
              <a:t>545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Hebrew" charset="-79"/>
                <a:ea typeface="Gotham Book" charset="0"/>
                <a:cs typeface="Gotham Book" charset="0"/>
              </a:rPr>
              <a:t>Current AED’s in Place: </a:t>
            </a:r>
            <a:r>
              <a:rPr lang="en-US" b="1" dirty="0" smtClean="0">
                <a:solidFill>
                  <a:srgbClr val="556774"/>
                </a:solidFill>
                <a:latin typeface="Arial Hebrew" charset="-79"/>
                <a:ea typeface="Gotham Book" charset="0"/>
                <a:cs typeface="Gotham Book" charset="0"/>
              </a:rPr>
              <a:t>172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smtClean="0">
              <a:ln>
                <a:noFill/>
              </a:ln>
              <a:solidFill>
                <a:srgbClr val="556774"/>
              </a:solidFill>
              <a:effectLst/>
              <a:uLnTx/>
              <a:uFillTx/>
              <a:latin typeface="Arial Hebrew" charset="-79"/>
              <a:ea typeface="Gotham Book" charset="0"/>
              <a:cs typeface="Gotham Book"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solidFill>
                <a:srgbClr val="556774"/>
              </a:solidFill>
              <a:latin typeface="Arial Hebrew" charset="-79"/>
              <a:ea typeface="Gotham Book" charset="0"/>
              <a:cs typeface="Gotham Book"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sp>
        <p:nvSpPr>
          <p:cNvPr id="13" name="TextBox 12"/>
          <p:cNvSpPr txBox="1"/>
          <p:nvPr/>
        </p:nvSpPr>
        <p:spPr>
          <a:xfrm>
            <a:off x="6422691" y="1725511"/>
            <a:ext cx="415387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Bold" charset="0"/>
                <a:ea typeface="Gotham Medium" charset="0"/>
                <a:cs typeface="Gotham Medium" charset="0"/>
              </a:rPr>
              <a:t>Self-Initiated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Hebrew" charset="-79"/>
                <a:ea typeface="Gotham Book" charset="0"/>
                <a:cs typeface="Gotham Book" charset="0"/>
              </a:rPr>
              <a:t>Vehicle Checks: </a:t>
            </a:r>
            <a:r>
              <a:rPr lang="en-US" b="1" dirty="0" smtClean="0">
                <a:solidFill>
                  <a:srgbClr val="556774"/>
                </a:solidFill>
                <a:latin typeface="Arial Hebrew" charset="-79"/>
                <a:ea typeface="Gotham Book" charset="0"/>
                <a:cs typeface="Gotham Book" charset="0"/>
              </a:rPr>
              <a:t>590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Hebrew" charset="-79"/>
                <a:ea typeface="Gotham Book" charset="0"/>
                <a:cs typeface="Gotham Book" charset="0"/>
              </a:rPr>
              <a:t>Pedestrian Checks: </a:t>
            </a:r>
            <a:r>
              <a:rPr lang="en-US" b="1" noProof="0" dirty="0" smtClean="0">
                <a:solidFill>
                  <a:srgbClr val="556774"/>
                </a:solidFill>
                <a:latin typeface="Arial Hebrew" charset="-79"/>
                <a:ea typeface="Gotham Book" charset="0"/>
                <a:cs typeface="Gotham Book" charset="0"/>
              </a:rPr>
              <a:t>137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smtClean="0">
                <a:ln>
                  <a:noFill/>
                </a:ln>
                <a:solidFill>
                  <a:srgbClr val="556774"/>
                </a:solidFill>
                <a:effectLst/>
                <a:uLnTx/>
                <a:uFillTx/>
                <a:latin typeface="Arial Hebrew" charset="-79"/>
                <a:ea typeface="Gotham Book" charset="0"/>
                <a:cs typeface="Gotham Book" charset="0"/>
              </a:rPr>
              <a:t>Building Checks: </a:t>
            </a:r>
            <a:r>
              <a:rPr kumimoji="0" lang="en-US" sz="1800" b="1" i="0" u="none" strike="noStrike" kern="1200" cap="none" spc="0" normalizeH="0" baseline="0" dirty="0" smtClean="0">
                <a:ln>
                  <a:noFill/>
                </a:ln>
                <a:solidFill>
                  <a:srgbClr val="556774"/>
                </a:solidFill>
                <a:effectLst/>
                <a:uLnTx/>
                <a:uFillTx/>
                <a:latin typeface="Arial Hebrew" charset="-79"/>
                <a:ea typeface="Gotham Book" charset="0"/>
                <a:cs typeface="Gotham Book" charset="0"/>
              </a:rPr>
              <a:t>3,869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Hebrew" charset="-79"/>
                <a:ea typeface="Gotham Book" charset="0"/>
                <a:cs typeface="Gotham Book" charset="0"/>
              </a:rPr>
              <a:t>Foot Patrols: </a:t>
            </a:r>
            <a:r>
              <a:rPr lang="en-US" b="1" dirty="0" smtClean="0">
                <a:solidFill>
                  <a:srgbClr val="556774"/>
                </a:solidFill>
                <a:latin typeface="Arial Hebrew" charset="-79"/>
                <a:ea typeface="Gotham Book" charset="0"/>
                <a:cs typeface="Gotham Book" charset="0"/>
              </a:rPr>
              <a:t>2,972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Hebrew" charset="-79"/>
                <a:ea typeface="Gotham Book" charset="0"/>
                <a:cs typeface="Gotham Book" charset="0"/>
              </a:rPr>
              <a:t>Security Checks: </a:t>
            </a:r>
            <a:r>
              <a:rPr lang="en-US" b="1" dirty="0" smtClean="0">
                <a:solidFill>
                  <a:srgbClr val="556774"/>
                </a:solidFill>
                <a:latin typeface="Arial Hebrew" charset="-79"/>
                <a:ea typeface="Gotham Book" charset="0"/>
                <a:cs typeface="Gotham Book" charset="0"/>
              </a:rPr>
              <a:t>11,284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556774"/>
              </a:solidFill>
              <a:latin typeface="Arial Hebrew" charset="-79"/>
              <a:ea typeface="Gotham Book" charset="0"/>
              <a:cs typeface="Gotham Book"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smtClean="0">
              <a:ln>
                <a:noFill/>
              </a:ln>
              <a:solidFill>
                <a:srgbClr val="556774"/>
              </a:solidFill>
              <a:effectLst/>
              <a:uLnTx/>
              <a:uFillTx/>
              <a:latin typeface="Arial Hebrew" charset="-79"/>
              <a:ea typeface="Gotham Book" charset="0"/>
              <a:cs typeface="Gotham Book"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solidFill>
                <a:srgbClr val="556774"/>
              </a:solidFill>
              <a:latin typeface="Arial Hebrew" charset="-79"/>
              <a:ea typeface="Gotham Book" charset="0"/>
              <a:cs typeface="Gotham Book" charset="0"/>
            </a:endParaRPr>
          </a:p>
        </p:txBody>
      </p:sp>
    </p:spTree>
    <p:extLst>
      <p:ext uri="{BB962C8B-B14F-4D97-AF65-F5344CB8AC3E}">
        <p14:creationId xmlns:p14="http://schemas.microsoft.com/office/powerpoint/2010/main" val="180144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9402" y="474151"/>
            <a:ext cx="66889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smtClean="0">
                <a:solidFill>
                  <a:srgbClr val="002060"/>
                </a:solidFill>
                <a:latin typeface="Arial Hebrew" charset="-79"/>
                <a:ea typeface="Gotham" charset="0"/>
                <a:cs typeface="Gotham" charset="0"/>
              </a:rPr>
              <a:t>Report Statistics</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38" name="TextBox 37"/>
          <p:cNvSpPr txBox="1"/>
          <p:nvPr/>
        </p:nvSpPr>
        <p:spPr>
          <a:xfrm>
            <a:off x="1399032" y="1219136"/>
            <a:ext cx="8360110" cy="307777"/>
          </a:xfrm>
          <a:prstGeom prst="rect">
            <a:avLst/>
          </a:prstGeom>
          <a:noFill/>
        </p:spPr>
        <p:txBody>
          <a:bodyPr wrap="square" rtlCol="0">
            <a:spAutoFit/>
          </a:bodyPr>
          <a:lstStyle/>
          <a:p>
            <a:pPr lvl="0"/>
            <a:r>
              <a:rPr lang="en-US" sz="1400" dirty="0" smtClean="0">
                <a:solidFill>
                  <a:srgbClr val="556774"/>
                </a:solidFill>
                <a:latin typeface="Arial Hebrew" charset="-79"/>
                <a:ea typeface="Gotham Book" charset="0"/>
                <a:cs typeface="Gotham Book" charset="0"/>
              </a:rPr>
              <a:t>The KU Police Department took reports on 481 crimes in 2024.</a:t>
            </a:r>
            <a:endParaRPr kumimoji="0" lang="en-US" sz="14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404572" y="5563556"/>
            <a:ext cx="548854" cy="548854"/>
          </a:xfrm>
          <a:prstGeom prst="rect">
            <a:avLst/>
          </a:prstGeom>
        </p:spPr>
      </p:pic>
      <p:pic>
        <p:nvPicPr>
          <p:cNvPr id="6" name="Picture 5"/>
          <p:cNvPicPr>
            <a:picLocks noChangeAspect="1"/>
          </p:cNvPicPr>
          <p:nvPr/>
        </p:nvPicPr>
        <p:blipFill>
          <a:blip r:embed="rId5"/>
          <a:stretch>
            <a:fillRect/>
          </a:stretch>
        </p:blipFill>
        <p:spPr>
          <a:xfrm>
            <a:off x="2374199" y="3978233"/>
            <a:ext cx="609600" cy="6096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732239997"/>
              </p:ext>
            </p:extLst>
          </p:nvPr>
        </p:nvGraphicFramePr>
        <p:xfrm>
          <a:off x="516702" y="1708361"/>
          <a:ext cx="6349611" cy="4563217"/>
        </p:xfrm>
        <a:graphic>
          <a:graphicData uri="http://schemas.openxmlformats.org/drawingml/2006/table">
            <a:tbl>
              <a:tblPr>
                <a:tableStyleId>{5C22544A-7EE6-4342-B048-85BDC9FD1C3A}</a:tableStyleId>
              </a:tblPr>
              <a:tblGrid>
                <a:gridCol w="1253909">
                  <a:extLst>
                    <a:ext uri="{9D8B030D-6E8A-4147-A177-3AD203B41FA5}">
                      <a16:colId xmlns:a16="http://schemas.microsoft.com/office/drawing/2014/main" val="227928724"/>
                    </a:ext>
                  </a:extLst>
                </a:gridCol>
                <a:gridCol w="228708">
                  <a:extLst>
                    <a:ext uri="{9D8B030D-6E8A-4147-A177-3AD203B41FA5}">
                      <a16:colId xmlns:a16="http://schemas.microsoft.com/office/drawing/2014/main" val="4175862850"/>
                    </a:ext>
                  </a:extLst>
                </a:gridCol>
                <a:gridCol w="1135622">
                  <a:extLst>
                    <a:ext uri="{9D8B030D-6E8A-4147-A177-3AD203B41FA5}">
                      <a16:colId xmlns:a16="http://schemas.microsoft.com/office/drawing/2014/main" val="667972244"/>
                    </a:ext>
                  </a:extLst>
                </a:gridCol>
                <a:gridCol w="252360">
                  <a:extLst>
                    <a:ext uri="{9D8B030D-6E8A-4147-A177-3AD203B41FA5}">
                      <a16:colId xmlns:a16="http://schemas.microsoft.com/office/drawing/2014/main" val="4276190966"/>
                    </a:ext>
                  </a:extLst>
                </a:gridCol>
                <a:gridCol w="929145">
                  <a:extLst>
                    <a:ext uri="{9D8B030D-6E8A-4147-A177-3AD203B41FA5}">
                      <a16:colId xmlns:a16="http://schemas.microsoft.com/office/drawing/2014/main" val="1579957031"/>
                    </a:ext>
                  </a:extLst>
                </a:gridCol>
                <a:gridCol w="229418">
                  <a:extLst>
                    <a:ext uri="{9D8B030D-6E8A-4147-A177-3AD203B41FA5}">
                      <a16:colId xmlns:a16="http://schemas.microsoft.com/office/drawing/2014/main" val="1131151065"/>
                    </a:ext>
                  </a:extLst>
                </a:gridCol>
                <a:gridCol w="832471">
                  <a:extLst>
                    <a:ext uri="{9D8B030D-6E8A-4147-A177-3AD203B41FA5}">
                      <a16:colId xmlns:a16="http://schemas.microsoft.com/office/drawing/2014/main" val="2615927872"/>
                    </a:ext>
                  </a:extLst>
                </a:gridCol>
                <a:gridCol w="299258">
                  <a:extLst>
                    <a:ext uri="{9D8B030D-6E8A-4147-A177-3AD203B41FA5}">
                      <a16:colId xmlns:a16="http://schemas.microsoft.com/office/drawing/2014/main" val="1997438144"/>
                    </a:ext>
                  </a:extLst>
                </a:gridCol>
                <a:gridCol w="939338">
                  <a:extLst>
                    <a:ext uri="{9D8B030D-6E8A-4147-A177-3AD203B41FA5}">
                      <a16:colId xmlns:a16="http://schemas.microsoft.com/office/drawing/2014/main" val="3575769989"/>
                    </a:ext>
                  </a:extLst>
                </a:gridCol>
                <a:gridCol w="249382">
                  <a:extLst>
                    <a:ext uri="{9D8B030D-6E8A-4147-A177-3AD203B41FA5}">
                      <a16:colId xmlns:a16="http://schemas.microsoft.com/office/drawing/2014/main" val="196612109"/>
                    </a:ext>
                  </a:extLst>
                </a:gridCol>
              </a:tblGrid>
              <a:tr h="211879">
                <a:tc>
                  <a:txBody>
                    <a:bodyPr/>
                    <a:lstStyle/>
                    <a:p>
                      <a:pPr algn="l" fontAlgn="t"/>
                      <a:r>
                        <a:rPr lang="en-US" sz="1100" b="1" i="0" u="none" strike="noStrike" dirty="0" smtClean="0">
                          <a:solidFill>
                            <a:srgbClr val="333333"/>
                          </a:solidFill>
                          <a:effectLst/>
                          <a:latin typeface="Arial" panose="020B0604020202020204" pitchFamily="34" charset="0"/>
                        </a:rPr>
                        <a:t>Offense</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b="1" i="0" u="none" strike="noStrike" dirty="0" smtClean="0">
                          <a:solidFill>
                            <a:srgbClr val="333333"/>
                          </a:solidFill>
                          <a:effectLst/>
                          <a:latin typeface="Arial" panose="020B0604020202020204" pitchFamily="34" charset="0"/>
                        </a:rPr>
                        <a:t>#</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b="1" i="0" u="none" strike="noStrike" dirty="0" smtClean="0">
                          <a:solidFill>
                            <a:srgbClr val="333333"/>
                          </a:solidFill>
                          <a:effectLst/>
                          <a:latin typeface="Arial" panose="020B0604020202020204" pitchFamily="34" charset="0"/>
                        </a:rPr>
                        <a:t>Offense</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b="1" i="0" u="none" strike="noStrike" dirty="0" smtClean="0">
                          <a:solidFill>
                            <a:srgbClr val="333333"/>
                          </a:solidFill>
                          <a:effectLst/>
                          <a:latin typeface="Arial" panose="020B0604020202020204" pitchFamily="34" charset="0"/>
                        </a:rPr>
                        <a:t>#</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b="1" i="0" u="none" strike="noStrike" dirty="0" smtClean="0">
                          <a:solidFill>
                            <a:srgbClr val="333333"/>
                          </a:solidFill>
                          <a:effectLst/>
                          <a:latin typeface="Arial" panose="020B0604020202020204" pitchFamily="34" charset="0"/>
                        </a:rPr>
                        <a:t>Offense</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b="1" i="0" u="none" strike="noStrike" dirty="0" smtClean="0">
                          <a:solidFill>
                            <a:srgbClr val="333333"/>
                          </a:solidFill>
                          <a:effectLst/>
                          <a:latin typeface="Arial" panose="020B0604020202020204" pitchFamily="34" charset="0"/>
                        </a:rPr>
                        <a:t>#</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b="1" i="0" u="none" strike="noStrike" dirty="0" smtClean="0">
                          <a:solidFill>
                            <a:srgbClr val="333333"/>
                          </a:solidFill>
                          <a:effectLst/>
                          <a:latin typeface="Arial" panose="020B0604020202020204" pitchFamily="34" charset="0"/>
                        </a:rPr>
                        <a:t>Offense</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b="1" i="0" u="none" strike="noStrike" dirty="0" smtClean="0">
                          <a:solidFill>
                            <a:srgbClr val="333333"/>
                          </a:solidFill>
                          <a:effectLst/>
                          <a:latin typeface="Arial" panose="020B0604020202020204" pitchFamily="34" charset="0"/>
                        </a:rPr>
                        <a:t>#</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b="1" i="0" u="none" strike="noStrike" dirty="0" smtClean="0">
                          <a:solidFill>
                            <a:srgbClr val="333333"/>
                          </a:solidFill>
                          <a:effectLst/>
                          <a:latin typeface="Arial" panose="020B0604020202020204" pitchFamily="34" charset="0"/>
                        </a:rPr>
                        <a:t>Offense</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b="1" i="0" u="none" strike="noStrike" dirty="0" smtClean="0">
                          <a:solidFill>
                            <a:srgbClr val="333333"/>
                          </a:solidFill>
                          <a:effectLst/>
                          <a:latin typeface="Arial" panose="020B0604020202020204" pitchFamily="34" charset="0"/>
                        </a:rPr>
                        <a:t>#</a:t>
                      </a:r>
                      <a:endParaRPr lang="en-US" sz="1100" b="1" i="0" u="none" strike="noStrike" dirty="0">
                        <a:solidFill>
                          <a:srgbClr val="333333"/>
                        </a:solidFill>
                        <a:effectLst/>
                        <a:latin typeface="Arial" panose="020B0604020202020204" pitchFamily="34" charset="0"/>
                      </a:endParaRPr>
                    </a:p>
                  </a:txBody>
                  <a:tcPr marL="8617" marR="8617" marT="8617" marB="0"/>
                </a:tc>
                <a:extLst>
                  <a:ext uri="{0D108BD9-81ED-4DB2-BD59-A6C34878D82A}">
                    <a16:rowId xmlns:a16="http://schemas.microsoft.com/office/drawing/2014/main" val="4277787789"/>
                  </a:ext>
                </a:extLst>
              </a:tr>
              <a:tr h="1085680">
                <a:tc>
                  <a:txBody>
                    <a:bodyPr/>
                    <a:lstStyle/>
                    <a:p>
                      <a:pPr algn="l" fontAlgn="t"/>
                      <a:r>
                        <a:rPr lang="en-US" sz="1100" u="none" strike="noStrike" dirty="0">
                          <a:effectLst/>
                        </a:rPr>
                        <a:t>All Others</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84</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Drugs/Narcotics - Equipment </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7</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Liquor Law Violation </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9</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Burglary - Structure</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21</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Larceny/Theft - From Motor Vehicle </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18</a:t>
                      </a:r>
                      <a:endParaRPr lang="en-US" sz="1100" b="1" i="0" u="none" strike="noStrike" dirty="0">
                        <a:solidFill>
                          <a:srgbClr val="333333"/>
                        </a:solidFill>
                        <a:effectLst/>
                        <a:latin typeface="Arial" panose="020B0604020202020204" pitchFamily="34" charset="0"/>
                      </a:endParaRPr>
                    </a:p>
                  </a:txBody>
                  <a:tcPr marL="8617" marR="8617" marT="8617" marB="0"/>
                </a:tc>
                <a:extLst>
                  <a:ext uri="{0D108BD9-81ED-4DB2-BD59-A6C34878D82A}">
                    <a16:rowId xmlns:a16="http://schemas.microsoft.com/office/drawing/2014/main" val="2262366366"/>
                  </a:ext>
                </a:extLst>
              </a:tr>
              <a:tr h="1085680">
                <a:tc>
                  <a:txBody>
                    <a:bodyPr/>
                    <a:lstStyle/>
                    <a:p>
                      <a:pPr algn="l" fontAlgn="t"/>
                      <a:r>
                        <a:rPr lang="en-US" sz="1100" u="none" strike="noStrike" dirty="0">
                          <a:effectLst/>
                        </a:rPr>
                        <a:t>Assault - Aggravated</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1</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Drugs/Narcotics - Violations</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4</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Motor Vehicle Theft </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4</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Criminal Damage</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113</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Larceny/Theft - Motor Vehicle Parts </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2</a:t>
                      </a:r>
                      <a:endParaRPr lang="en-US" sz="1100" b="1" i="0" u="none" strike="noStrike" dirty="0">
                        <a:solidFill>
                          <a:srgbClr val="333333"/>
                        </a:solidFill>
                        <a:effectLst/>
                        <a:latin typeface="Arial" panose="020B0604020202020204" pitchFamily="34" charset="0"/>
                      </a:endParaRPr>
                    </a:p>
                  </a:txBody>
                  <a:tcPr marL="8617" marR="8617" marT="8617" marB="0"/>
                </a:tc>
                <a:extLst>
                  <a:ext uri="{0D108BD9-81ED-4DB2-BD59-A6C34878D82A}">
                    <a16:rowId xmlns:a16="http://schemas.microsoft.com/office/drawing/2014/main" val="821098509"/>
                  </a:ext>
                </a:extLst>
              </a:tr>
              <a:tr h="723787">
                <a:tc>
                  <a:txBody>
                    <a:bodyPr/>
                    <a:lstStyle/>
                    <a:p>
                      <a:pPr algn="l" fontAlgn="t"/>
                      <a:r>
                        <a:rPr lang="en-US" sz="1100" u="none" strike="noStrike" dirty="0">
                          <a:effectLst/>
                        </a:rPr>
                        <a:t>Assault - Intimidation</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9</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Fraud</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16</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Non-NIBRS</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2</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Disorderly Conduct</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9</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Larceny/Theft - Other</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81</a:t>
                      </a:r>
                      <a:endParaRPr lang="en-US" sz="1100" b="1" i="0" u="none" strike="noStrike" dirty="0">
                        <a:solidFill>
                          <a:srgbClr val="333333"/>
                        </a:solidFill>
                        <a:effectLst/>
                        <a:latin typeface="Arial" panose="020B0604020202020204" pitchFamily="34" charset="0"/>
                      </a:endParaRPr>
                    </a:p>
                  </a:txBody>
                  <a:tcPr marL="8617" marR="8617" marT="8617" marB="0"/>
                </a:tc>
                <a:extLst>
                  <a:ext uri="{0D108BD9-81ED-4DB2-BD59-A6C34878D82A}">
                    <a16:rowId xmlns:a16="http://schemas.microsoft.com/office/drawing/2014/main" val="292640350"/>
                  </a:ext>
                </a:extLst>
              </a:tr>
              <a:tr h="904734">
                <a:tc>
                  <a:txBody>
                    <a:bodyPr/>
                    <a:lstStyle/>
                    <a:p>
                      <a:pPr algn="l" fontAlgn="t"/>
                      <a:r>
                        <a:rPr lang="en-US" sz="1100" u="none" strike="noStrike" dirty="0">
                          <a:effectLst/>
                        </a:rPr>
                        <a:t>Assault - Simple</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17</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Kidnapping</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2</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Sex Offenses - Fondling </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1</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Driving While Intoxicated (DWI)</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10</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Larceny/Theft - Unclassified</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1</a:t>
                      </a:r>
                      <a:endParaRPr lang="en-US" sz="1100" b="1" i="0" u="none" strike="noStrike" dirty="0">
                        <a:solidFill>
                          <a:srgbClr val="333333"/>
                        </a:solidFill>
                        <a:effectLst/>
                        <a:latin typeface="Arial" panose="020B0604020202020204" pitchFamily="34" charset="0"/>
                      </a:endParaRPr>
                    </a:p>
                  </a:txBody>
                  <a:tcPr marL="8617" marR="8617" marT="8617" marB="0"/>
                </a:tc>
                <a:extLst>
                  <a:ext uri="{0D108BD9-81ED-4DB2-BD59-A6C34878D82A}">
                    <a16:rowId xmlns:a16="http://schemas.microsoft.com/office/drawing/2014/main" val="1299085232"/>
                  </a:ext>
                </a:extLst>
              </a:tr>
              <a:tr h="551457">
                <a:tc>
                  <a:txBody>
                    <a:bodyPr/>
                    <a:lstStyle/>
                    <a:p>
                      <a:pPr algn="l" fontAlgn="t"/>
                      <a:r>
                        <a:rPr lang="en-US" sz="1100" u="none" strike="noStrike" dirty="0">
                          <a:effectLst/>
                        </a:rPr>
                        <a:t>Burglary - Automobile</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6</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Larceny/Theft - From Building </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51</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Sex Offenses - Rape</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1</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r" fontAlgn="t"/>
                      <a:r>
                        <a:rPr lang="en-US" sz="1100" u="none" strike="noStrike" dirty="0" smtClean="0">
                          <a:effectLst/>
                        </a:rPr>
                        <a:t>Trespassing</a:t>
                      </a:r>
                      <a:r>
                        <a:rPr lang="en-US" sz="1100" u="none" strike="noStrike" dirty="0">
                          <a:effectLst/>
                        </a:rPr>
                        <a:t> </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smtClean="0">
                          <a:effectLst/>
                        </a:rPr>
                        <a:t>11</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smtClean="0">
                          <a:effectLst/>
                        </a:rPr>
                        <a:t>Weapons</a:t>
                      </a:r>
                      <a:r>
                        <a:rPr lang="en-US" sz="1100" u="none" strike="noStrike" baseline="0" dirty="0" smtClean="0">
                          <a:effectLst/>
                        </a:rPr>
                        <a:t> Violation</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smtClean="0">
                          <a:effectLst/>
                        </a:rPr>
                        <a:t>1</a:t>
                      </a:r>
                      <a:endParaRPr lang="en-US" sz="1100" b="1" i="0" u="none" strike="noStrike" dirty="0">
                        <a:solidFill>
                          <a:srgbClr val="333333"/>
                        </a:solidFill>
                        <a:effectLst/>
                        <a:latin typeface="Arial" panose="020B0604020202020204" pitchFamily="34" charset="0"/>
                      </a:endParaRPr>
                    </a:p>
                  </a:txBody>
                  <a:tcPr marL="8617" marR="8617" marT="8617" marB="0"/>
                </a:tc>
                <a:extLst>
                  <a:ext uri="{0D108BD9-81ED-4DB2-BD59-A6C34878D82A}">
                    <a16:rowId xmlns:a16="http://schemas.microsoft.com/office/drawing/2014/main" val="3151311559"/>
                  </a:ext>
                </a:extLst>
              </a:tr>
            </a:tbl>
          </a:graphicData>
        </a:graphic>
      </p:graphicFrame>
      <p:sp>
        <p:nvSpPr>
          <p:cNvPr id="9" name="TextBox 8"/>
          <p:cNvSpPr txBox="1"/>
          <p:nvPr/>
        </p:nvSpPr>
        <p:spPr>
          <a:xfrm>
            <a:off x="7398327" y="1810232"/>
            <a:ext cx="3865418" cy="3416320"/>
          </a:xfrm>
          <a:prstGeom prst="rect">
            <a:avLst/>
          </a:prstGeom>
          <a:noFill/>
        </p:spPr>
        <p:txBody>
          <a:bodyPr wrap="square" rtlCol="0">
            <a:spAutoFit/>
          </a:bodyPr>
          <a:lstStyle/>
          <a:p>
            <a:pPr marL="285750" indent="-285750">
              <a:buFont typeface="Arial" panose="020B0604020202020204" pitchFamily="34" charset="0"/>
              <a:buChar char="•"/>
            </a:pPr>
            <a:r>
              <a:rPr lang="en-US" dirty="0" smtClean="0">
                <a:cs typeface="Arial Hebrew"/>
              </a:rPr>
              <a:t>Property crime continued to be the most commonly reported issue with Criminal Damage to Property being the most commonly reported crime and Theft ranking second.</a:t>
            </a:r>
          </a:p>
          <a:p>
            <a:pPr marL="285750" indent="-285750">
              <a:buFont typeface="Arial" panose="020B0604020202020204" pitchFamily="34" charset="0"/>
              <a:buChar char="•"/>
            </a:pPr>
            <a:endParaRPr lang="en-US" dirty="0">
              <a:cs typeface="Arial Hebrew"/>
            </a:endParaRPr>
          </a:p>
          <a:p>
            <a:pPr marL="285750" indent="-285750">
              <a:buFont typeface="Arial" panose="020B0604020202020204" pitchFamily="34" charset="0"/>
              <a:buChar char="•"/>
            </a:pPr>
            <a:r>
              <a:rPr lang="en-US" dirty="0" smtClean="0">
                <a:cs typeface="Arial Hebrew"/>
              </a:rPr>
              <a:t>113 Criminal Damage reports were taken.</a:t>
            </a:r>
          </a:p>
          <a:p>
            <a:pPr marL="285750" indent="-285750">
              <a:buFont typeface="Arial" panose="020B0604020202020204" pitchFamily="34" charset="0"/>
              <a:buChar char="•"/>
            </a:pPr>
            <a:endParaRPr lang="en-US" dirty="0">
              <a:cs typeface="Arial Hebrew"/>
            </a:endParaRPr>
          </a:p>
          <a:p>
            <a:pPr marL="285750" indent="-285750">
              <a:buFont typeface="Arial" panose="020B0604020202020204" pitchFamily="34" charset="0"/>
              <a:buChar char="•"/>
            </a:pPr>
            <a:r>
              <a:rPr lang="en-US" dirty="0" smtClean="0">
                <a:cs typeface="Arial Hebrew"/>
              </a:rPr>
              <a:t>A total of 102 thefts were reported when accounting for all categories of larceny.</a:t>
            </a:r>
            <a:endParaRPr lang="en-US" dirty="0">
              <a:cs typeface="Arial Hebrew"/>
            </a:endParaRPr>
          </a:p>
        </p:txBody>
      </p:sp>
    </p:spTree>
    <p:extLst>
      <p:ext uri="{BB962C8B-B14F-4D97-AF65-F5344CB8AC3E}">
        <p14:creationId xmlns:p14="http://schemas.microsoft.com/office/powerpoint/2010/main" val="221098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32529" y="465819"/>
            <a:ext cx="66889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002060"/>
                </a:solidFill>
                <a:latin typeface="Arial Hebrew" charset="-79"/>
                <a:ea typeface="Gotham" charset="0"/>
                <a:cs typeface="Gotham" charset="0"/>
              </a:rPr>
              <a:t>Departmental News in 2024</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38" name="TextBox 37"/>
          <p:cNvSpPr txBox="1"/>
          <p:nvPr/>
        </p:nvSpPr>
        <p:spPr>
          <a:xfrm>
            <a:off x="1399032" y="1232530"/>
            <a:ext cx="8360110" cy="307777"/>
          </a:xfrm>
          <a:prstGeom prst="rect">
            <a:avLst/>
          </a:prstGeom>
          <a:noFill/>
        </p:spPr>
        <p:txBody>
          <a:bodyPr wrap="square" rtlCol="0">
            <a:spAutoFit/>
          </a:bodyPr>
          <a:lstStyle/>
          <a:p>
            <a:pPr lvl="0"/>
            <a:r>
              <a:rPr lang="en-US" sz="1400" dirty="0" smtClean="0">
                <a:solidFill>
                  <a:srgbClr val="556774"/>
                </a:solidFill>
                <a:latin typeface="Arial Hebrew" charset="-79"/>
                <a:ea typeface="Gotham Book" charset="0"/>
                <a:cs typeface="Gotham Book" charset="0"/>
              </a:rPr>
              <a:t>.</a:t>
            </a:r>
            <a:endParaRPr kumimoji="0" lang="en-US" sz="14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2" name="TextBox 1"/>
          <p:cNvSpPr txBox="1"/>
          <p:nvPr/>
        </p:nvSpPr>
        <p:spPr>
          <a:xfrm>
            <a:off x="5080269" y="1540306"/>
            <a:ext cx="677367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Bold" charset="0"/>
                <a:ea typeface="Gotham Medium" charset="0"/>
                <a:cs typeface="Gotham Medium" charset="0"/>
              </a:rPr>
              <a:t>New Hires</a:t>
            </a:r>
            <a:endPar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Sixteen</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a:t>
            </a:r>
            <a:r>
              <a:rPr lang="en-US" dirty="0" smtClean="0">
                <a:solidFill>
                  <a:srgbClr val="556774"/>
                </a:solidFill>
                <a:latin typeface="Arial Hebrew" charset="-79"/>
                <a:ea typeface="Gotham Book" charset="0"/>
                <a:cs typeface="Gotham Book" charset="0"/>
              </a:rPr>
              <a:t>employees were hired in 2024 (1 captain, 1 patrol sergeant, 2 detectives, 6 police officers, 3 emergency communications officers, 1 emergency management specialist, 1 security officer, 1 administrative assistant, and 1 student assistant).</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404572" y="5563556"/>
            <a:ext cx="548854" cy="548854"/>
          </a:xfrm>
          <a:prstGeom prst="rect">
            <a:avLst/>
          </a:prstGeom>
        </p:spPr>
      </p:pic>
      <p:pic>
        <p:nvPicPr>
          <p:cNvPr id="6" name="Picture 5"/>
          <p:cNvPicPr>
            <a:picLocks noChangeAspect="1"/>
          </p:cNvPicPr>
          <p:nvPr/>
        </p:nvPicPr>
        <p:blipFill>
          <a:blip r:embed="rId5"/>
          <a:stretch>
            <a:fillRect/>
          </a:stretch>
        </p:blipFill>
        <p:spPr>
          <a:xfrm>
            <a:off x="2374199" y="3978233"/>
            <a:ext cx="609600" cy="6096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sp>
        <p:nvSpPr>
          <p:cNvPr id="14" name="TextBox 13"/>
          <p:cNvSpPr txBox="1"/>
          <p:nvPr/>
        </p:nvSpPr>
        <p:spPr>
          <a:xfrm>
            <a:off x="5028279" y="3294632"/>
            <a:ext cx="677367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Bold" charset="0"/>
                <a:ea typeface="Gotham Medium" charset="0"/>
                <a:cs typeface="Gotham Medium" charset="0"/>
              </a:rPr>
              <a:t>Promotions</a:t>
            </a:r>
            <a:endPar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Hebrew" charset="-79"/>
                <a:ea typeface="Gotham Book" charset="0"/>
                <a:cs typeface="Gotham Book" charset="0"/>
              </a:rPr>
              <a:t>Jack Campbell was promoted to Captain. Todd Carpenter, Bryce Ridgway, and Jason Felbush</a:t>
            </a:r>
            <a:r>
              <a:rPr lang="en-US" dirty="0">
                <a:solidFill>
                  <a:srgbClr val="556774"/>
                </a:solidFill>
                <a:latin typeface="Arial Hebrew" charset="-79"/>
                <a:ea typeface="Gotham Book" charset="0"/>
                <a:cs typeface="Gotham Book" charset="0"/>
              </a:rPr>
              <a:t> </a:t>
            </a:r>
            <a:r>
              <a:rPr lang="en-US" dirty="0" smtClean="0">
                <a:solidFill>
                  <a:srgbClr val="556774"/>
                </a:solidFill>
                <a:latin typeface="Arial Hebrew" charset="-79"/>
                <a:ea typeface="Gotham Book" charset="0"/>
                <a:cs typeface="Gotham Book" charset="0"/>
              </a:rPr>
              <a:t>were</a:t>
            </a:r>
            <a:r>
              <a:rPr lang="en-US" noProof="0" dirty="0" smtClean="0">
                <a:solidFill>
                  <a:srgbClr val="556774"/>
                </a:solidFill>
                <a:latin typeface="Arial Hebrew" charset="-79"/>
                <a:ea typeface="Gotham Book" charset="0"/>
                <a:cs typeface="Gotham Book" charset="0"/>
              </a:rPr>
              <a:t> promoted to Sergeant. Kendall Freeman and Eli Hodge were promoted to Detective.</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15" name="TextBox 14"/>
          <p:cNvSpPr txBox="1"/>
          <p:nvPr/>
        </p:nvSpPr>
        <p:spPr>
          <a:xfrm>
            <a:off x="5080268" y="4652668"/>
            <a:ext cx="677367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Bold" charset="0"/>
                <a:ea typeface="Gotham Medium" charset="0"/>
                <a:cs typeface="Gotham Medium" charset="0"/>
              </a:rPr>
              <a:t>Sixty Years at KU</a:t>
            </a:r>
            <a:endPar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Hebrew" charset="-79"/>
                <a:ea typeface="Gotham Book" charset="0"/>
                <a:cs typeface="Gotham Book" charset="0"/>
              </a:rPr>
              <a:t>Sandy Patchen celebrated 60 years of employment at the University of Kansas.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5716" y="1293118"/>
            <a:ext cx="3571628" cy="4644586"/>
          </a:xfrm>
          <a:prstGeom prst="rect">
            <a:avLst/>
          </a:prstGeom>
        </p:spPr>
      </p:pic>
      <p:sp>
        <p:nvSpPr>
          <p:cNvPr id="5" name="TextBox 4"/>
          <p:cNvSpPr txBox="1"/>
          <p:nvPr/>
        </p:nvSpPr>
        <p:spPr>
          <a:xfrm>
            <a:off x="1055716" y="5937705"/>
            <a:ext cx="3582522" cy="461665"/>
          </a:xfrm>
          <a:prstGeom prst="rect">
            <a:avLst/>
          </a:prstGeom>
          <a:noFill/>
        </p:spPr>
        <p:txBody>
          <a:bodyPr wrap="square" rtlCol="0">
            <a:spAutoFit/>
          </a:bodyPr>
          <a:lstStyle/>
          <a:p>
            <a:pPr algn="ctr"/>
            <a:r>
              <a:rPr lang="en-US" sz="1200" dirty="0" smtClean="0"/>
              <a:t>Administrative Associate Sandy Patchen at the </a:t>
            </a:r>
          </a:p>
          <a:p>
            <a:pPr algn="ctr"/>
            <a:r>
              <a:rPr lang="en-US" sz="1200" dirty="0" smtClean="0"/>
              <a:t>Employee Recognition Ceremony</a:t>
            </a:r>
            <a:endParaRPr lang="en-US" sz="1200" dirty="0"/>
          </a:p>
        </p:txBody>
      </p:sp>
    </p:spTree>
    <p:extLst>
      <p:ext uri="{BB962C8B-B14F-4D97-AF65-F5344CB8AC3E}">
        <p14:creationId xmlns:p14="http://schemas.microsoft.com/office/powerpoint/2010/main" val="180172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781" y="2042821"/>
            <a:ext cx="1081682" cy="1415667"/>
          </a:xfrm>
          <a:prstGeom prst="rect">
            <a:avLst/>
          </a:prstGeom>
        </p:spPr>
      </p:pic>
      <p:sp>
        <p:nvSpPr>
          <p:cNvPr id="7" name="Title 1"/>
          <p:cNvSpPr txBox="1">
            <a:spLocks/>
          </p:cNvSpPr>
          <p:nvPr/>
        </p:nvSpPr>
        <p:spPr>
          <a:xfrm>
            <a:off x="1450975" y="-573087"/>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8457" y="2042821"/>
            <a:ext cx="7102464" cy="1874795"/>
          </a:xfrm>
          <a:prstGeom prst="rect">
            <a:avLst/>
          </a:prstGeom>
        </p:spPr>
      </p:pic>
    </p:spTree>
    <p:extLst>
      <p:ext uri="{BB962C8B-B14F-4D97-AF65-F5344CB8AC3E}">
        <p14:creationId xmlns:p14="http://schemas.microsoft.com/office/powerpoint/2010/main" val="36100005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descr="Hierarchy Level 1">
            <a:extLst>
              <a:ext uri="{FF2B5EF4-FFF2-40B4-BE49-F238E27FC236}">
                <a16:creationId xmlns:a16="http://schemas.microsoft.com/office/drawing/2014/main" id="{21C604EF-32A3-42D7-8586-5D643B7D12C1}"/>
              </a:ext>
            </a:extLst>
          </p:cNvPr>
          <p:cNvSpPr/>
          <p:nvPr/>
        </p:nvSpPr>
        <p:spPr>
          <a:xfrm>
            <a:off x="4341759" y="369685"/>
            <a:ext cx="3486924" cy="625236"/>
          </a:xfrm>
          <a:prstGeom prst="rect">
            <a:avLst/>
          </a:prstGeom>
          <a:solidFill>
            <a:schemeClr val="bg1">
              <a:lumMod val="85000"/>
            </a:schemeClr>
          </a:solidFill>
          <a:ln>
            <a:noFill/>
          </a:ln>
          <a:effectLst/>
          <a:scene3d>
            <a:camera prst="orthographicFront"/>
            <a:lightRig rig="flat" dir="t"/>
          </a:scene3d>
          <a:sp3d prstMaterial="dkEdge"/>
        </p:spPr>
        <p:style>
          <a:lnRef idx="0">
            <a:scrgbClr r="0" g="0" b="0"/>
          </a:lnRef>
          <a:fillRef idx="2">
            <a:scrgbClr r="0" g="0" b="0"/>
          </a:fillRef>
          <a:effectRef idx="1">
            <a:scrgbClr r="0" g="0" b="0"/>
          </a:effectRef>
          <a:fontRef idx="minor">
            <a:schemeClr val="dk1"/>
          </a:fontRef>
        </p:style>
        <p:txBody>
          <a:bodyPr spcFirstLastPara="0" vert="horz" wrap="square" lIns="8255" tIns="8255" rIns="8255" bIns="8255" numCol="1" spcCol="1270" anchor="ctr" anchorCtr="0">
            <a:noAutofit/>
          </a:bodyPr>
          <a:lstStyle/>
          <a:p>
            <a:pPr marL="0" lvl="0" indent="0" algn="ctr" defTabSz="577850">
              <a:spcBef>
                <a:spcPct val="0"/>
              </a:spcBef>
              <a:buNone/>
            </a:pPr>
            <a:r>
              <a:rPr lang="en-US" sz="1600" dirty="0" smtClean="0"/>
              <a:t>Chief of Police (1)</a:t>
            </a:r>
            <a:endParaRPr lang="en-US" sz="1600" b="0" kern="1200" dirty="0" smtClean="0"/>
          </a:p>
        </p:txBody>
      </p:sp>
      <p:sp>
        <p:nvSpPr>
          <p:cNvPr id="32" name="Rectangle 31" descr="Hierarchy Sub Level">
            <a:extLst>
              <a:ext uri="{FF2B5EF4-FFF2-40B4-BE49-F238E27FC236}">
                <a16:creationId xmlns:a16="http://schemas.microsoft.com/office/drawing/2014/main" id="{05E740D1-0BDB-44A7-8B44-8DBC24EE1D85}"/>
              </a:ext>
            </a:extLst>
          </p:cNvPr>
          <p:cNvSpPr/>
          <p:nvPr/>
        </p:nvSpPr>
        <p:spPr>
          <a:xfrm>
            <a:off x="6795147" y="1209943"/>
            <a:ext cx="2220525" cy="409079"/>
          </a:xfrm>
          <a:prstGeom prst="rect">
            <a:avLst/>
          </a:prstGeom>
          <a:solidFill>
            <a:schemeClr val="bg1">
              <a:lumMod val="85000"/>
            </a:schemeClr>
          </a:solidFill>
          <a:scene3d>
            <a:camera prst="orthographicFront"/>
            <a:lightRig rig="flat" dir="t"/>
          </a:scene3d>
          <a:sp3d prstMaterial="dkEdge"/>
        </p:spPr>
        <p:style>
          <a:lnRef idx="0">
            <a:schemeClr val="lt2">
              <a:hueOff val="0"/>
              <a:satOff val="0"/>
              <a:lumOff val="0"/>
              <a:alphaOff val="0"/>
            </a:schemeClr>
          </a:lnRef>
          <a:fillRef idx="2">
            <a:scrgbClr r="0" g="0" b="0"/>
          </a:fillRef>
          <a:effectRef idx="1">
            <a:schemeClr val="dk2">
              <a:hueOff val="0"/>
              <a:satOff val="0"/>
              <a:lumOff val="0"/>
              <a:alphaOff val="0"/>
            </a:schemeClr>
          </a:effectRef>
          <a:fontRef idx="minor">
            <a:schemeClr val="dk1"/>
          </a:fontRef>
        </p:style>
        <p:txBody>
          <a:bodyPr spcFirstLastPara="0" vert="horz" wrap="square" lIns="8255" tIns="8255" rIns="8255" bIns="8255" numCol="1" spcCol="1270" anchor="ctr" anchorCtr="0">
            <a:noAutofit/>
          </a:bodyPr>
          <a:lstStyle/>
          <a:p>
            <a:pPr marL="0" lvl="0" indent="0" algn="ctr" defTabSz="577850">
              <a:spcBef>
                <a:spcPct val="0"/>
              </a:spcBef>
              <a:buNone/>
            </a:pPr>
            <a:r>
              <a:rPr lang="en-US" sz="1200" dirty="0"/>
              <a:t>Administrative</a:t>
            </a:r>
            <a:r>
              <a:rPr lang="en-US" sz="1200" b="0" kern="1200" dirty="0" smtClean="0">
                <a:solidFill>
                  <a:prstClr val="black"/>
                </a:solidFill>
              </a:rPr>
              <a:t> Associate (1)</a:t>
            </a:r>
          </a:p>
        </p:txBody>
      </p:sp>
      <p:sp>
        <p:nvSpPr>
          <p:cNvPr id="20" name="Rectangle 19" descr="Hierarchy Level 2 Item 1">
            <a:extLst>
              <a:ext uri="{FF2B5EF4-FFF2-40B4-BE49-F238E27FC236}">
                <a16:creationId xmlns:a16="http://schemas.microsoft.com/office/drawing/2014/main" id="{E27E376D-AE9F-46B0-AA66-A3D22FC5623A}"/>
              </a:ext>
            </a:extLst>
          </p:cNvPr>
          <p:cNvSpPr/>
          <p:nvPr/>
        </p:nvSpPr>
        <p:spPr>
          <a:xfrm>
            <a:off x="5136532" y="2010381"/>
            <a:ext cx="1897378" cy="896159"/>
          </a:xfrm>
          <a:prstGeom prst="rect">
            <a:avLst/>
          </a:prstGeom>
          <a:solidFill>
            <a:schemeClr val="accent6">
              <a:lumMod val="20000"/>
              <a:lumOff val="80000"/>
            </a:schemeClr>
          </a:solidFill>
          <a:scene3d>
            <a:camera prst="orthographicFront"/>
            <a:lightRig rig="flat" dir="t"/>
          </a:scene3d>
          <a:sp3d prstMaterial="dkEdge"/>
        </p:spPr>
        <p:style>
          <a:lnRef idx="0">
            <a:schemeClr val="lt2">
              <a:hueOff val="0"/>
              <a:satOff val="0"/>
              <a:lumOff val="0"/>
              <a:alphaOff val="0"/>
            </a:schemeClr>
          </a:lnRef>
          <a:fillRef idx="2">
            <a:scrgbClr r="0" g="0" b="0"/>
          </a:fillRef>
          <a:effectRef idx="1">
            <a:schemeClr val="dk2">
              <a:hueOff val="0"/>
              <a:satOff val="0"/>
              <a:lumOff val="0"/>
              <a:alphaOff val="0"/>
            </a:schemeClr>
          </a:effectRef>
          <a:fontRef idx="minor">
            <a:schemeClr val="dk1"/>
          </a:fontRef>
        </p:style>
        <p:txBody>
          <a:bodyPr spcFirstLastPara="0" vert="horz" wrap="square" lIns="72000" tIns="108000" rIns="72000" bIns="0" numCol="1" spcCol="1270" anchor="t" anchorCtr="0">
            <a:noAutofit/>
          </a:bodyPr>
          <a:lstStyle/>
          <a:p>
            <a:pPr marL="0" lvl="0" indent="0" algn="ctr" defTabSz="577850">
              <a:spcBef>
                <a:spcPct val="0"/>
              </a:spcBef>
              <a:buNone/>
            </a:pPr>
            <a:endParaRPr lang="en-US" sz="1200" dirty="0" smtClean="0">
              <a:solidFill>
                <a:schemeClr val="tx1"/>
              </a:solidFill>
            </a:endParaRPr>
          </a:p>
          <a:p>
            <a:pPr marL="0" lvl="0" indent="0" algn="ctr" defTabSz="577850">
              <a:spcBef>
                <a:spcPct val="0"/>
              </a:spcBef>
              <a:buNone/>
            </a:pPr>
            <a:r>
              <a:rPr lang="en-US" sz="1200" dirty="0" smtClean="0">
                <a:solidFill>
                  <a:schemeClr val="tx1"/>
                </a:solidFill>
              </a:rPr>
              <a:t>Deputy Chief (1)</a:t>
            </a:r>
          </a:p>
        </p:txBody>
      </p:sp>
      <p:sp>
        <p:nvSpPr>
          <p:cNvPr id="127" name="TextBox 126">
            <a:extLst>
              <a:ext uri="{FF2B5EF4-FFF2-40B4-BE49-F238E27FC236}">
                <a16:creationId xmlns:a16="http://schemas.microsoft.com/office/drawing/2014/main" id="{35906265-95C1-4679-B825-B5B8CF837E12}"/>
              </a:ext>
            </a:extLst>
          </p:cNvPr>
          <p:cNvSpPr txBox="1"/>
          <p:nvPr/>
        </p:nvSpPr>
        <p:spPr>
          <a:xfrm>
            <a:off x="9084683" y="6214533"/>
            <a:ext cx="414767" cy="145257"/>
          </a:xfrm>
          <a:prstGeom prst="rect">
            <a:avLst/>
          </a:prstGeom>
          <a:noFill/>
        </p:spPr>
        <p:txBody>
          <a:bodyPr wrap="square" lIns="0" tIns="0" rIns="0" bIns="0" rtlCol="0" anchor="ctr">
            <a:noAutofit/>
          </a:bodyPr>
          <a:lstStyle/>
          <a:p>
            <a:endParaRPr lang="en-US" sz="900" dirty="0"/>
          </a:p>
        </p:txBody>
      </p:sp>
      <p:cxnSp>
        <p:nvCxnSpPr>
          <p:cNvPr id="42" name="Straight Connector 41"/>
          <p:cNvCxnSpPr/>
          <p:nvPr/>
        </p:nvCxnSpPr>
        <p:spPr>
          <a:xfrm>
            <a:off x="6085221" y="1380844"/>
            <a:ext cx="709926" cy="69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3316812" y="3391200"/>
            <a:ext cx="1706640" cy="84616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Investigations/Support Services Division</a:t>
            </a:r>
          </a:p>
          <a:p>
            <a:pPr algn="ctr"/>
            <a:r>
              <a:rPr lang="en-US" sz="1200" dirty="0" smtClean="0">
                <a:solidFill>
                  <a:schemeClr val="tx1"/>
                </a:solidFill>
              </a:rPr>
              <a:t>Captain (1)</a:t>
            </a:r>
          </a:p>
        </p:txBody>
      </p:sp>
      <p:sp>
        <p:nvSpPr>
          <p:cNvPr id="61" name="Rectangle 60"/>
          <p:cNvSpPr/>
          <p:nvPr/>
        </p:nvSpPr>
        <p:spPr>
          <a:xfrm>
            <a:off x="418345" y="4603018"/>
            <a:ext cx="1523131" cy="174774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solidFill>
                <a:schemeClr val="tx1"/>
              </a:solidFill>
            </a:endParaRPr>
          </a:p>
          <a:p>
            <a:pPr algn="ctr"/>
            <a:r>
              <a:rPr lang="en-US" sz="1200" b="1" dirty="0" smtClean="0">
                <a:solidFill>
                  <a:schemeClr val="tx1"/>
                </a:solidFill>
              </a:rPr>
              <a:t>Emergency Communications</a:t>
            </a:r>
          </a:p>
          <a:p>
            <a:pPr algn="ctr"/>
            <a:r>
              <a:rPr lang="en-US" sz="1200" dirty="0" smtClean="0">
                <a:solidFill>
                  <a:schemeClr val="tx1"/>
                </a:solidFill>
              </a:rPr>
              <a:t>Manager (1)</a:t>
            </a:r>
          </a:p>
          <a:p>
            <a:pPr algn="ctr"/>
            <a:r>
              <a:rPr lang="en-US" sz="1200" dirty="0" smtClean="0">
                <a:solidFill>
                  <a:schemeClr val="tx1"/>
                </a:solidFill>
              </a:rPr>
              <a:t>EC Supervisor (1)</a:t>
            </a:r>
          </a:p>
          <a:p>
            <a:pPr algn="ctr"/>
            <a:r>
              <a:rPr lang="en-US" sz="1200" dirty="0" smtClean="0">
                <a:solidFill>
                  <a:schemeClr val="tx1"/>
                </a:solidFill>
              </a:rPr>
              <a:t>EC Specialists (8) </a:t>
            </a:r>
            <a:endParaRPr lang="en-US" sz="1000" dirty="0">
              <a:solidFill>
                <a:schemeClr val="tx1"/>
              </a:solidFill>
            </a:endParaRPr>
          </a:p>
          <a:p>
            <a:pPr algn="ctr"/>
            <a:r>
              <a:rPr lang="en-US" sz="1000" dirty="0" smtClean="0">
                <a:solidFill>
                  <a:schemeClr val="tx1"/>
                </a:solidFill>
              </a:rPr>
              <a:t> </a:t>
            </a:r>
            <a:endParaRPr lang="en-US" sz="1200" dirty="0">
              <a:solidFill>
                <a:schemeClr val="tx1"/>
              </a:solidFill>
            </a:endParaRPr>
          </a:p>
        </p:txBody>
      </p:sp>
      <p:sp>
        <p:nvSpPr>
          <p:cNvPr id="62" name="Rectangle 61"/>
          <p:cNvSpPr/>
          <p:nvPr/>
        </p:nvSpPr>
        <p:spPr>
          <a:xfrm>
            <a:off x="6152758" y="4615603"/>
            <a:ext cx="1537954" cy="17544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Video Review/Security</a:t>
            </a:r>
            <a:endParaRPr lang="en-US" sz="1200" dirty="0" smtClean="0">
              <a:solidFill>
                <a:schemeClr val="tx1"/>
              </a:solidFill>
            </a:endParaRPr>
          </a:p>
          <a:p>
            <a:pPr algn="ctr"/>
            <a:r>
              <a:rPr lang="en-US" sz="1200" dirty="0">
                <a:solidFill>
                  <a:schemeClr val="tx1"/>
                </a:solidFill>
              </a:rPr>
              <a:t>Manager (1)</a:t>
            </a:r>
          </a:p>
          <a:p>
            <a:pPr algn="ctr"/>
            <a:r>
              <a:rPr lang="en-US" sz="1200" dirty="0" smtClean="0">
                <a:solidFill>
                  <a:schemeClr val="tx1"/>
                </a:solidFill>
              </a:rPr>
              <a:t>Security Officers (6)</a:t>
            </a:r>
          </a:p>
          <a:p>
            <a:pPr marL="171450" indent="-171450" algn="ctr">
              <a:buFont typeface="Arial" panose="020B0604020202020204" pitchFamily="34" charset="0"/>
              <a:buChar char="•"/>
            </a:pPr>
            <a:r>
              <a:rPr lang="en-US" sz="1000" i="1" dirty="0" smtClean="0">
                <a:solidFill>
                  <a:schemeClr val="tx1"/>
                </a:solidFill>
              </a:rPr>
              <a:t>Spencer 5 – Mags 1</a:t>
            </a:r>
          </a:p>
          <a:p>
            <a:pPr algn="ctr"/>
            <a:endParaRPr lang="en-US" sz="1200" dirty="0" smtClean="0">
              <a:solidFill>
                <a:schemeClr val="tx1"/>
              </a:solidFill>
            </a:endParaRPr>
          </a:p>
          <a:p>
            <a:pPr algn="ctr"/>
            <a:r>
              <a:rPr lang="en-US" sz="1200" dirty="0" smtClean="0">
                <a:solidFill>
                  <a:schemeClr val="tx1"/>
                </a:solidFill>
              </a:rPr>
              <a:t>Part Time Students </a:t>
            </a:r>
          </a:p>
          <a:p>
            <a:pPr algn="ctr"/>
            <a:r>
              <a:rPr lang="en-US" sz="1200" dirty="0" smtClean="0">
                <a:solidFill>
                  <a:schemeClr val="tx1"/>
                </a:solidFill>
              </a:rPr>
              <a:t>(3-10)</a:t>
            </a:r>
          </a:p>
        </p:txBody>
      </p:sp>
      <p:sp>
        <p:nvSpPr>
          <p:cNvPr id="86" name="Rectangle 85"/>
          <p:cNvSpPr/>
          <p:nvPr/>
        </p:nvSpPr>
        <p:spPr>
          <a:xfrm>
            <a:off x="8982084" y="3414163"/>
            <a:ext cx="1714339" cy="83296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Patrol Division</a:t>
            </a:r>
          </a:p>
          <a:p>
            <a:pPr algn="ctr"/>
            <a:r>
              <a:rPr lang="en-US" sz="1200" dirty="0" smtClean="0">
                <a:solidFill>
                  <a:schemeClr val="tx1"/>
                </a:solidFill>
              </a:rPr>
              <a:t>Captain (1)</a:t>
            </a:r>
          </a:p>
          <a:p>
            <a:pPr algn="ctr"/>
            <a:endParaRPr lang="en-US" sz="1200" dirty="0" smtClean="0">
              <a:solidFill>
                <a:schemeClr val="tx1"/>
              </a:solidFill>
            </a:endParaRPr>
          </a:p>
        </p:txBody>
      </p:sp>
      <p:sp>
        <p:nvSpPr>
          <p:cNvPr id="89" name="Rectangle 88"/>
          <p:cNvSpPr/>
          <p:nvPr/>
        </p:nvSpPr>
        <p:spPr>
          <a:xfrm>
            <a:off x="7972678" y="4614366"/>
            <a:ext cx="1585774" cy="175567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Patrol/Security</a:t>
            </a:r>
          </a:p>
          <a:p>
            <a:pPr algn="ctr"/>
            <a:r>
              <a:rPr lang="en-US" sz="1200" dirty="0" smtClean="0">
                <a:solidFill>
                  <a:schemeClr val="tx1"/>
                </a:solidFill>
              </a:rPr>
              <a:t>Sergeants (6)</a:t>
            </a:r>
          </a:p>
          <a:p>
            <a:pPr algn="ctr"/>
            <a:r>
              <a:rPr lang="en-US" sz="1200" dirty="0" smtClean="0">
                <a:solidFill>
                  <a:schemeClr val="tx1"/>
                </a:solidFill>
              </a:rPr>
              <a:t>Police Officers (18)</a:t>
            </a:r>
          </a:p>
          <a:p>
            <a:pPr algn="ctr"/>
            <a:r>
              <a:rPr lang="en-US" sz="1200" dirty="0" smtClean="0">
                <a:solidFill>
                  <a:schemeClr val="tx1"/>
                </a:solidFill>
              </a:rPr>
              <a:t>Security Officers (8)</a:t>
            </a:r>
          </a:p>
          <a:p>
            <a:pPr algn="ctr"/>
            <a:r>
              <a:rPr lang="en-US" sz="1200" dirty="0">
                <a:solidFill>
                  <a:schemeClr val="tx1"/>
                </a:solidFill>
              </a:rPr>
              <a:t>Evenings/Nights</a:t>
            </a:r>
            <a:r>
              <a:rPr lang="en-US" sz="1200" dirty="0" smtClean="0">
                <a:solidFill>
                  <a:schemeClr val="tx1"/>
                </a:solidFill>
              </a:rPr>
              <a:t> </a:t>
            </a:r>
          </a:p>
          <a:p>
            <a:pPr algn="ctr"/>
            <a:endParaRPr lang="en-US" sz="1200" dirty="0">
              <a:solidFill>
                <a:schemeClr val="tx1"/>
              </a:solidFill>
            </a:endParaRPr>
          </a:p>
        </p:txBody>
      </p:sp>
      <p:sp>
        <p:nvSpPr>
          <p:cNvPr id="110" name="Rectangle 109"/>
          <p:cNvSpPr/>
          <p:nvPr/>
        </p:nvSpPr>
        <p:spPr>
          <a:xfrm>
            <a:off x="7668206" y="2350647"/>
            <a:ext cx="1945126" cy="4443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Administrative Assistant (1) </a:t>
            </a:r>
          </a:p>
        </p:txBody>
      </p:sp>
      <p:cxnSp>
        <p:nvCxnSpPr>
          <p:cNvPr id="98" name="Straight Connector 97"/>
          <p:cNvCxnSpPr/>
          <p:nvPr/>
        </p:nvCxnSpPr>
        <p:spPr>
          <a:xfrm>
            <a:off x="7727390" y="1836463"/>
            <a:ext cx="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6095067" y="1745302"/>
            <a:ext cx="0" cy="23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8" name="Rectangle 137"/>
          <p:cNvSpPr/>
          <p:nvPr/>
        </p:nvSpPr>
        <p:spPr>
          <a:xfrm>
            <a:off x="2274364" y="4599673"/>
            <a:ext cx="1552209" cy="17544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Community Engagement/Training  </a:t>
            </a:r>
          </a:p>
          <a:p>
            <a:pPr algn="ctr"/>
            <a:r>
              <a:rPr lang="en-US" sz="1200" dirty="0" smtClean="0">
                <a:solidFill>
                  <a:schemeClr val="tx1"/>
                </a:solidFill>
              </a:rPr>
              <a:t>Sergeant (1)</a:t>
            </a:r>
          </a:p>
          <a:p>
            <a:pPr algn="ctr"/>
            <a:r>
              <a:rPr lang="en-US" sz="1200" dirty="0" smtClean="0">
                <a:solidFill>
                  <a:schemeClr val="tx1"/>
                </a:solidFill>
              </a:rPr>
              <a:t>Detectives (2)</a:t>
            </a:r>
          </a:p>
          <a:p>
            <a:pPr algn="ctr"/>
            <a:r>
              <a:rPr lang="en-US" sz="1200" dirty="0" smtClean="0">
                <a:solidFill>
                  <a:schemeClr val="tx1"/>
                </a:solidFill>
              </a:rPr>
              <a:t>Police Officer (1) </a:t>
            </a:r>
            <a:endParaRPr lang="en-US" sz="1200" dirty="0">
              <a:solidFill>
                <a:schemeClr val="tx1"/>
              </a:solidFill>
            </a:endParaRPr>
          </a:p>
        </p:txBody>
      </p:sp>
      <p:sp>
        <p:nvSpPr>
          <p:cNvPr id="139" name="Rectangle 138"/>
          <p:cNvSpPr/>
          <p:nvPr/>
        </p:nvSpPr>
        <p:spPr>
          <a:xfrm>
            <a:off x="4133515" y="4605353"/>
            <a:ext cx="1377672" cy="17544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Investigations</a:t>
            </a:r>
            <a:r>
              <a:rPr lang="en-US" sz="1200" dirty="0" smtClean="0">
                <a:solidFill>
                  <a:schemeClr val="tx1"/>
                </a:solidFill>
              </a:rPr>
              <a:t> Sergeant (1)</a:t>
            </a:r>
          </a:p>
          <a:p>
            <a:pPr algn="ctr"/>
            <a:r>
              <a:rPr lang="en-US" sz="1200" dirty="0" smtClean="0">
                <a:solidFill>
                  <a:schemeClr val="tx1"/>
                </a:solidFill>
              </a:rPr>
              <a:t>Detectives (2)</a:t>
            </a:r>
          </a:p>
          <a:p>
            <a:pPr algn="ctr"/>
            <a:r>
              <a:rPr lang="en-US" sz="1200" dirty="0" smtClean="0">
                <a:solidFill>
                  <a:schemeClr val="tx1"/>
                </a:solidFill>
              </a:rPr>
              <a:t> </a:t>
            </a:r>
            <a:endParaRPr lang="en-US" sz="1000" dirty="0">
              <a:solidFill>
                <a:schemeClr val="tx1"/>
              </a:solidFill>
            </a:endParaRPr>
          </a:p>
        </p:txBody>
      </p:sp>
      <p:sp>
        <p:nvSpPr>
          <p:cNvPr id="36" name="Rectangle 35"/>
          <p:cNvSpPr/>
          <p:nvPr/>
        </p:nvSpPr>
        <p:spPr>
          <a:xfrm>
            <a:off x="9870238" y="4611965"/>
            <a:ext cx="1445387" cy="176047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Security </a:t>
            </a:r>
          </a:p>
          <a:p>
            <a:pPr algn="ctr"/>
            <a:r>
              <a:rPr lang="en-US" sz="1200" b="1" dirty="0" smtClean="0">
                <a:solidFill>
                  <a:schemeClr val="tx1"/>
                </a:solidFill>
              </a:rPr>
              <a:t>Edwards Campus</a:t>
            </a:r>
          </a:p>
          <a:p>
            <a:pPr algn="ctr"/>
            <a:r>
              <a:rPr lang="en-US" sz="1200" dirty="0" smtClean="0">
                <a:solidFill>
                  <a:schemeClr val="tx1"/>
                </a:solidFill>
              </a:rPr>
              <a:t>Supervisor (1)</a:t>
            </a:r>
          </a:p>
          <a:p>
            <a:pPr algn="ctr"/>
            <a:r>
              <a:rPr lang="en-US" sz="1200" dirty="0" smtClean="0">
                <a:solidFill>
                  <a:schemeClr val="tx1"/>
                </a:solidFill>
              </a:rPr>
              <a:t>Officers (2)</a:t>
            </a:r>
          </a:p>
        </p:txBody>
      </p:sp>
      <p:cxnSp>
        <p:nvCxnSpPr>
          <p:cNvPr id="57" name="Straight Connector 56"/>
          <p:cNvCxnSpPr/>
          <p:nvPr/>
        </p:nvCxnSpPr>
        <p:spPr>
          <a:xfrm>
            <a:off x="2404284" y="5766523"/>
            <a:ext cx="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1353552" y="6092911"/>
            <a:ext cx="70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Rectangle 71" descr="Hierarchy Level 2 Item 4">
            <a:extLst>
              <a:ext uri="{FF2B5EF4-FFF2-40B4-BE49-F238E27FC236}">
                <a16:creationId xmlns:a16="http://schemas.microsoft.com/office/drawing/2014/main" id="{6CC65D6C-DD16-4338-8CA6-BFA0B65035D7}"/>
              </a:ext>
            </a:extLst>
          </p:cNvPr>
          <p:cNvSpPr/>
          <p:nvPr/>
        </p:nvSpPr>
        <p:spPr>
          <a:xfrm>
            <a:off x="1156132" y="3387845"/>
            <a:ext cx="1600166" cy="852966"/>
          </a:xfrm>
          <a:prstGeom prst="rect">
            <a:avLst/>
          </a:prstGeom>
          <a:solidFill>
            <a:schemeClr val="accent3">
              <a:lumMod val="60000"/>
              <a:lumOff val="40000"/>
            </a:schemeClr>
          </a:solidFill>
          <a:scene3d>
            <a:camera prst="orthographicFront"/>
            <a:lightRig rig="flat" dir="t"/>
          </a:scene3d>
          <a:sp3d prstMaterial="dkEdge"/>
        </p:spPr>
        <p:style>
          <a:lnRef idx="0">
            <a:schemeClr val="lt2">
              <a:hueOff val="0"/>
              <a:satOff val="0"/>
              <a:lumOff val="0"/>
              <a:alphaOff val="0"/>
            </a:schemeClr>
          </a:lnRef>
          <a:fillRef idx="2">
            <a:scrgbClr r="0" g="0" b="0"/>
          </a:fillRef>
          <a:effectRef idx="1">
            <a:schemeClr val="dk2">
              <a:hueOff val="0"/>
              <a:satOff val="0"/>
              <a:lumOff val="0"/>
              <a:alphaOff val="0"/>
            </a:schemeClr>
          </a:effectRef>
          <a:fontRef idx="minor">
            <a:schemeClr val="dk1"/>
          </a:fontRef>
        </p:style>
        <p:txBody>
          <a:bodyPr spcFirstLastPara="0" vert="horz" wrap="square" lIns="72000" tIns="108000" rIns="72000" bIns="0" numCol="1" spcCol="1270" anchor="t" anchorCtr="0">
            <a:noAutofit/>
          </a:bodyPr>
          <a:lstStyle/>
          <a:p>
            <a:pPr marL="0" lvl="0" indent="0" algn="ctr" defTabSz="577850">
              <a:spcBef>
                <a:spcPct val="0"/>
              </a:spcBef>
              <a:buNone/>
            </a:pPr>
            <a:r>
              <a:rPr lang="en-US" sz="1200" b="1" kern="1200" dirty="0" smtClean="0">
                <a:solidFill>
                  <a:prstClr val="black"/>
                </a:solidFill>
              </a:rPr>
              <a:t>Emergency Management Division      </a:t>
            </a:r>
          </a:p>
          <a:p>
            <a:pPr marL="0" lvl="0" indent="0" algn="ctr" defTabSz="577850">
              <a:spcBef>
                <a:spcPct val="0"/>
              </a:spcBef>
              <a:buNone/>
            </a:pPr>
            <a:r>
              <a:rPr lang="en-US" sz="1200" b="0" kern="1200" dirty="0" smtClean="0">
                <a:solidFill>
                  <a:prstClr val="black"/>
                </a:solidFill>
              </a:rPr>
              <a:t>Associate Director (1)</a:t>
            </a:r>
          </a:p>
          <a:p>
            <a:pPr marL="0" lvl="0" indent="0" algn="ctr" defTabSz="577850">
              <a:spcBef>
                <a:spcPct val="0"/>
              </a:spcBef>
              <a:buNone/>
            </a:pPr>
            <a:r>
              <a:rPr lang="en-US" sz="1200" dirty="0" smtClean="0">
                <a:solidFill>
                  <a:prstClr val="black"/>
                </a:solidFill>
              </a:rPr>
              <a:t>EM Specialist (1)</a:t>
            </a:r>
            <a:r>
              <a:rPr lang="en-US" sz="1200" b="0" kern="1200" dirty="0" smtClean="0">
                <a:solidFill>
                  <a:prstClr val="black"/>
                </a:solidFill>
              </a:rPr>
              <a:t>  </a:t>
            </a:r>
          </a:p>
        </p:txBody>
      </p:sp>
      <p:cxnSp>
        <p:nvCxnSpPr>
          <p:cNvPr id="39" name="Straight Connector 38"/>
          <p:cNvCxnSpPr/>
          <p:nvPr/>
        </p:nvCxnSpPr>
        <p:spPr>
          <a:xfrm flipV="1">
            <a:off x="7043963" y="2518983"/>
            <a:ext cx="624243" cy="3486"/>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a:off x="2009299" y="1756583"/>
            <a:ext cx="4075922" cy="1794"/>
          </a:xfrm>
          <a:prstGeom prst="line">
            <a:avLst/>
          </a:prstGeom>
        </p:spPr>
        <p:style>
          <a:lnRef idx="1">
            <a:schemeClr val="dk1"/>
          </a:lnRef>
          <a:fillRef idx="0">
            <a:schemeClr val="dk1"/>
          </a:fillRef>
          <a:effectRef idx="0">
            <a:schemeClr val="dk1"/>
          </a:effectRef>
          <a:fontRef idx="minor">
            <a:schemeClr val="tx1"/>
          </a:fontRef>
        </p:style>
      </p:cxnSp>
      <p:cxnSp>
        <p:nvCxnSpPr>
          <p:cNvPr id="77" name="Straight Connector 76"/>
          <p:cNvCxnSpPr/>
          <p:nvPr/>
        </p:nvCxnSpPr>
        <p:spPr>
          <a:xfrm>
            <a:off x="6085221" y="994921"/>
            <a:ext cx="9846" cy="767808"/>
          </a:xfrm>
          <a:prstGeom prst="line">
            <a:avLst/>
          </a:prstGeom>
        </p:spPr>
        <p:style>
          <a:lnRef idx="1">
            <a:schemeClr val="dk1"/>
          </a:lnRef>
          <a:fillRef idx="0">
            <a:schemeClr val="dk1"/>
          </a:fillRef>
          <a:effectRef idx="0">
            <a:schemeClr val="dk1"/>
          </a:effectRef>
          <a:fontRef idx="minor">
            <a:schemeClr val="tx1"/>
          </a:fontRef>
        </p:style>
      </p:cxnSp>
      <p:cxnSp>
        <p:nvCxnSpPr>
          <p:cNvPr id="108" name="Straight Connector 107"/>
          <p:cNvCxnSpPr/>
          <p:nvPr/>
        </p:nvCxnSpPr>
        <p:spPr>
          <a:xfrm>
            <a:off x="6095067" y="2906540"/>
            <a:ext cx="0" cy="292265"/>
          </a:xfrm>
          <a:prstGeom prst="line">
            <a:avLst/>
          </a:prstGeom>
          <a:ln>
            <a:prstDash val="solid"/>
          </a:ln>
        </p:spPr>
        <p:style>
          <a:lnRef idx="1">
            <a:schemeClr val="dk1"/>
          </a:lnRef>
          <a:fillRef idx="0">
            <a:schemeClr val="dk1"/>
          </a:fillRef>
          <a:effectRef idx="0">
            <a:schemeClr val="dk1"/>
          </a:effectRef>
          <a:fontRef idx="minor">
            <a:schemeClr val="tx1"/>
          </a:fontRef>
        </p:style>
      </p:cxnSp>
      <p:cxnSp>
        <p:nvCxnSpPr>
          <p:cNvPr id="111" name="Straight Connector 110"/>
          <p:cNvCxnSpPr/>
          <p:nvPr/>
        </p:nvCxnSpPr>
        <p:spPr>
          <a:xfrm flipV="1">
            <a:off x="4244732" y="3196543"/>
            <a:ext cx="5498536" cy="4525"/>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flipV="1">
            <a:off x="4234462" y="3191808"/>
            <a:ext cx="0" cy="222371"/>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flipV="1">
            <a:off x="9743268" y="3196687"/>
            <a:ext cx="0" cy="211407"/>
          </a:xfrm>
          <a:prstGeom prst="line">
            <a:avLst/>
          </a:prstGeom>
        </p:spPr>
        <p:style>
          <a:lnRef idx="1">
            <a:schemeClr val="dk1"/>
          </a:lnRef>
          <a:fillRef idx="0">
            <a:schemeClr val="dk1"/>
          </a:fillRef>
          <a:effectRef idx="0">
            <a:schemeClr val="dk1"/>
          </a:effectRef>
          <a:fontRef idx="minor">
            <a:schemeClr val="tx1"/>
          </a:fontRef>
        </p:style>
      </p:cxnSp>
      <p:sp>
        <p:nvSpPr>
          <p:cNvPr id="145" name="TextBox 144"/>
          <p:cNvSpPr txBox="1"/>
          <p:nvPr/>
        </p:nvSpPr>
        <p:spPr>
          <a:xfrm>
            <a:off x="10696423" y="6552319"/>
            <a:ext cx="742721" cy="215444"/>
          </a:xfrm>
          <a:prstGeom prst="rect">
            <a:avLst/>
          </a:prstGeom>
          <a:noFill/>
        </p:spPr>
        <p:txBody>
          <a:bodyPr wrap="square" rtlCol="0">
            <a:spAutoFit/>
          </a:bodyPr>
          <a:lstStyle/>
          <a:p>
            <a:r>
              <a:rPr lang="en-US" sz="800" dirty="0" smtClean="0"/>
              <a:t>3/18/2024</a:t>
            </a:r>
            <a:endParaRPr lang="en-US" sz="800" dirty="0"/>
          </a:p>
        </p:txBody>
      </p:sp>
      <p:cxnSp>
        <p:nvCxnSpPr>
          <p:cNvPr id="18" name="Straight Connector 17"/>
          <p:cNvCxnSpPr/>
          <p:nvPr/>
        </p:nvCxnSpPr>
        <p:spPr>
          <a:xfrm>
            <a:off x="4422881" y="4454379"/>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179910" y="4415760"/>
            <a:ext cx="3642441" cy="5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6921734" y="4421360"/>
            <a:ext cx="3671197" cy="107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009299" y="1745302"/>
            <a:ext cx="0" cy="16627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H="1">
            <a:off x="9756274" y="4247125"/>
            <a:ext cx="1" cy="1992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TextBox 160"/>
          <p:cNvSpPr txBox="1"/>
          <p:nvPr/>
        </p:nvSpPr>
        <p:spPr>
          <a:xfrm>
            <a:off x="9743268" y="66449"/>
            <a:ext cx="1302684" cy="928471"/>
          </a:xfrm>
          <a:prstGeom prst="rect">
            <a:avLst/>
          </a:prstGeom>
          <a:noFill/>
          <a:ln>
            <a:solidFill>
              <a:schemeClr val="tx1"/>
            </a:solidFill>
          </a:ln>
        </p:spPr>
        <p:txBody>
          <a:bodyPr wrap="square" rtlCol="0">
            <a:spAutoFit/>
          </a:bodyPr>
          <a:lstStyle/>
          <a:p>
            <a:r>
              <a:rPr lang="en-US" sz="900" dirty="0" smtClean="0"/>
              <a:t>Total Commissioned: 35</a:t>
            </a:r>
          </a:p>
          <a:p>
            <a:r>
              <a:rPr lang="en-US" sz="900" dirty="0" smtClean="0"/>
              <a:t>Total Security: 17</a:t>
            </a:r>
          </a:p>
          <a:p>
            <a:r>
              <a:rPr lang="en-US" sz="900" dirty="0" smtClean="0"/>
              <a:t>Total Emer. Comm.: 9</a:t>
            </a:r>
          </a:p>
          <a:p>
            <a:r>
              <a:rPr lang="en-US" sz="900" dirty="0" smtClean="0"/>
              <a:t>Total Administrative: 6</a:t>
            </a:r>
          </a:p>
          <a:p>
            <a:endParaRPr lang="en-US" sz="900" dirty="0"/>
          </a:p>
          <a:p>
            <a:r>
              <a:rPr lang="en-US" sz="900" dirty="0" smtClean="0"/>
              <a:t>Total Employees: 67</a:t>
            </a:r>
            <a:endParaRPr lang="en-US" sz="900" dirty="0"/>
          </a:p>
        </p:txBody>
      </p:sp>
      <p:cxnSp>
        <p:nvCxnSpPr>
          <p:cNvPr id="53" name="Straight Connector 52"/>
          <p:cNvCxnSpPr/>
          <p:nvPr/>
        </p:nvCxnSpPr>
        <p:spPr>
          <a:xfrm flipV="1">
            <a:off x="8421570" y="3847128"/>
            <a:ext cx="575677" cy="3565"/>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5553642" y="3647433"/>
            <a:ext cx="1161288" cy="461665"/>
          </a:xfrm>
          <a:prstGeom prst="rect">
            <a:avLst/>
          </a:prstGeom>
          <a:solidFill>
            <a:schemeClr val="accent3">
              <a:lumMod val="60000"/>
              <a:lumOff val="40000"/>
            </a:schemeClr>
          </a:solidFill>
        </p:spPr>
        <p:txBody>
          <a:bodyPr wrap="square" rtlCol="0">
            <a:spAutoFit/>
          </a:bodyPr>
          <a:lstStyle/>
          <a:p>
            <a:pPr algn="ctr"/>
            <a:r>
              <a:rPr lang="en-US" sz="1200" b="1" dirty="0" smtClean="0"/>
              <a:t>Specialty Unit</a:t>
            </a:r>
          </a:p>
          <a:p>
            <a:pPr algn="ctr"/>
            <a:r>
              <a:rPr lang="en-US" sz="1200" dirty="0" smtClean="0"/>
              <a:t>Honor Guard</a:t>
            </a:r>
            <a:endParaRPr lang="en-US" sz="1200" dirty="0"/>
          </a:p>
        </p:txBody>
      </p:sp>
      <p:sp>
        <p:nvSpPr>
          <p:cNvPr id="56" name="TextBox 55"/>
          <p:cNvSpPr txBox="1"/>
          <p:nvPr/>
        </p:nvSpPr>
        <p:spPr>
          <a:xfrm>
            <a:off x="7275444" y="3644728"/>
            <a:ext cx="1161288" cy="461665"/>
          </a:xfrm>
          <a:prstGeom prst="rect">
            <a:avLst/>
          </a:prstGeom>
          <a:solidFill>
            <a:schemeClr val="accent3">
              <a:lumMod val="60000"/>
              <a:lumOff val="40000"/>
            </a:schemeClr>
          </a:solidFill>
        </p:spPr>
        <p:txBody>
          <a:bodyPr wrap="square" rtlCol="0">
            <a:spAutoFit/>
          </a:bodyPr>
          <a:lstStyle/>
          <a:p>
            <a:pPr algn="ctr"/>
            <a:r>
              <a:rPr lang="en-US" sz="1200" b="1" dirty="0" smtClean="0"/>
              <a:t>Specialty Unit</a:t>
            </a:r>
          </a:p>
          <a:p>
            <a:pPr algn="ctr"/>
            <a:r>
              <a:rPr lang="en-US" sz="1200" dirty="0" smtClean="0"/>
              <a:t>Range</a:t>
            </a:r>
            <a:endParaRPr lang="en-US" sz="1200" dirty="0"/>
          </a:p>
        </p:txBody>
      </p:sp>
      <p:cxnSp>
        <p:nvCxnSpPr>
          <p:cNvPr id="60" name="Straight Connector 59"/>
          <p:cNvCxnSpPr/>
          <p:nvPr/>
        </p:nvCxnSpPr>
        <p:spPr>
          <a:xfrm flipV="1">
            <a:off x="4993127" y="3861971"/>
            <a:ext cx="575677" cy="3565"/>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64" name="Straight Connector 63"/>
          <p:cNvCxnSpPr>
            <a:stCxn id="61" idx="0"/>
          </p:cNvCxnSpPr>
          <p:nvPr/>
        </p:nvCxnSpPr>
        <p:spPr>
          <a:xfrm flipH="1" flipV="1">
            <a:off x="1179910" y="4422609"/>
            <a:ext cx="1"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138" idx="0"/>
          </p:cNvCxnSpPr>
          <p:nvPr/>
        </p:nvCxnSpPr>
        <p:spPr>
          <a:xfrm flipH="1" flipV="1">
            <a:off x="3050468" y="4422609"/>
            <a:ext cx="1" cy="1770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139" idx="0"/>
          </p:cNvCxnSpPr>
          <p:nvPr/>
        </p:nvCxnSpPr>
        <p:spPr>
          <a:xfrm flipV="1">
            <a:off x="4822351" y="4434032"/>
            <a:ext cx="0" cy="1713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62" idx="0"/>
          </p:cNvCxnSpPr>
          <p:nvPr/>
        </p:nvCxnSpPr>
        <p:spPr>
          <a:xfrm flipV="1">
            <a:off x="6921735" y="4444282"/>
            <a:ext cx="0" cy="1713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8284463" y="4446392"/>
            <a:ext cx="0" cy="1655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36" idx="0"/>
          </p:cNvCxnSpPr>
          <p:nvPr/>
        </p:nvCxnSpPr>
        <p:spPr>
          <a:xfrm flipH="1" flipV="1">
            <a:off x="10592931" y="4446392"/>
            <a:ext cx="1" cy="1655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stCxn id="48" idx="2"/>
          </p:cNvCxnSpPr>
          <p:nvPr/>
        </p:nvCxnSpPr>
        <p:spPr>
          <a:xfrm>
            <a:off x="4170132" y="4237368"/>
            <a:ext cx="0" cy="209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9" name="Picture 9" descr="cid:image001.jpg@01DA81F4.C740B1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432" y="321253"/>
            <a:ext cx="1382277" cy="73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50"/>
          <p:cNvSpPr txBox="1"/>
          <p:nvPr/>
        </p:nvSpPr>
        <p:spPr>
          <a:xfrm>
            <a:off x="418345" y="1104738"/>
            <a:ext cx="2814732" cy="369332"/>
          </a:xfrm>
          <a:prstGeom prst="rect">
            <a:avLst/>
          </a:prstGeom>
          <a:noFill/>
        </p:spPr>
        <p:txBody>
          <a:bodyPr wrap="square" rtlCol="0">
            <a:spAutoFit/>
          </a:bodyPr>
          <a:lstStyle/>
          <a:p>
            <a:pPr algn="ctr"/>
            <a:r>
              <a:rPr lang="en-US" dirty="0" smtClean="0"/>
              <a:t>2024 Organizational Chart</a:t>
            </a:r>
            <a:endParaRPr lang="en-US" dirty="0"/>
          </a:p>
        </p:txBody>
      </p:sp>
    </p:spTree>
    <p:extLst>
      <p:ext uri="{BB962C8B-B14F-4D97-AF65-F5344CB8AC3E}">
        <p14:creationId xmlns:p14="http://schemas.microsoft.com/office/powerpoint/2010/main" val="16039497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1287612" y="543552"/>
            <a:ext cx="6465392" cy="369332"/>
          </a:xfrm>
          <a:prstGeom prst="rect">
            <a:avLst/>
          </a:prstGeom>
          <a:noFill/>
        </p:spPr>
        <p:txBody>
          <a:bodyPr wrap="square" rtlCol="0">
            <a:spAutoFit/>
          </a:bodyPr>
          <a:lstStyle/>
          <a:p>
            <a:pPr lvl="0">
              <a:defRPr/>
            </a:pPr>
            <a:r>
              <a:rPr lang="en-US" dirty="0" smtClean="0">
                <a:solidFill>
                  <a:srgbClr val="002060"/>
                </a:solidFill>
                <a:latin typeface="Arial Hebrew" charset="-79"/>
                <a:ea typeface="Gotham" charset="0"/>
                <a:cs typeface="Gotham" charset="0"/>
              </a:rPr>
              <a:t>2024 Accomplishments at a Glance</a:t>
            </a:r>
            <a:endParaRPr lang="en-US" dirty="0">
              <a:solidFill>
                <a:srgbClr val="002060"/>
              </a:solidFill>
              <a:latin typeface="Arial Hebrew" charset="-79"/>
              <a:ea typeface="Gotham" charset="0"/>
              <a:cs typeface="Gotham" charset="0"/>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sp>
        <p:nvSpPr>
          <p:cNvPr id="4" name="TextBox 3"/>
          <p:cNvSpPr txBox="1"/>
          <p:nvPr/>
        </p:nvSpPr>
        <p:spPr>
          <a:xfrm>
            <a:off x="4997885" y="1128794"/>
            <a:ext cx="7052153" cy="383181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smtClean="0"/>
              <a:t>Expanded Peer Support Capabilities</a:t>
            </a:r>
          </a:p>
          <a:p>
            <a:pPr marL="285750" indent="-285750">
              <a:lnSpc>
                <a:spcPct val="150000"/>
              </a:lnSpc>
              <a:buFont typeface="Arial" panose="020B0604020202020204" pitchFamily="34" charset="0"/>
              <a:buChar char="•"/>
            </a:pPr>
            <a:r>
              <a:rPr lang="en-US" dirty="0" smtClean="0"/>
              <a:t>Increased Upward Mobility Opportunities</a:t>
            </a:r>
          </a:p>
          <a:p>
            <a:pPr marL="285750" indent="-285750">
              <a:lnSpc>
                <a:spcPct val="150000"/>
              </a:lnSpc>
              <a:buFont typeface="Arial" panose="020B0604020202020204" pitchFamily="34" charset="0"/>
              <a:buChar char="•"/>
            </a:pPr>
            <a:r>
              <a:rPr lang="en-US" dirty="0" smtClean="0"/>
              <a:t>Advanced Leadership Training</a:t>
            </a:r>
          </a:p>
          <a:p>
            <a:pPr marL="285750" indent="-285750">
              <a:lnSpc>
                <a:spcPct val="150000"/>
              </a:lnSpc>
              <a:buFont typeface="Arial" panose="020B0604020202020204" pitchFamily="34" charset="0"/>
              <a:buChar char="•"/>
            </a:pPr>
            <a:r>
              <a:rPr lang="en-US" dirty="0" smtClean="0"/>
              <a:t>Over 4,000 hours of Certified Field Training</a:t>
            </a:r>
            <a:endParaRPr lang="en-US" dirty="0"/>
          </a:p>
          <a:p>
            <a:pPr marL="285750" indent="-285750">
              <a:lnSpc>
                <a:spcPct val="150000"/>
              </a:lnSpc>
              <a:buFont typeface="Arial" panose="020B0604020202020204" pitchFamily="34" charset="0"/>
              <a:buChar char="•"/>
            </a:pPr>
            <a:r>
              <a:rPr lang="en-US" dirty="0" smtClean="0"/>
              <a:t>Ten </a:t>
            </a:r>
            <a:r>
              <a:rPr lang="en-US" dirty="0"/>
              <a:t>N</a:t>
            </a:r>
            <a:r>
              <a:rPr lang="en-US" dirty="0" smtClean="0"/>
              <a:t>ew </a:t>
            </a:r>
            <a:r>
              <a:rPr lang="en-US" dirty="0"/>
              <a:t>P</a:t>
            </a:r>
            <a:r>
              <a:rPr lang="en-US" dirty="0" smtClean="0"/>
              <a:t>olice Officers Hired</a:t>
            </a:r>
          </a:p>
          <a:p>
            <a:pPr marL="285750" indent="-285750">
              <a:lnSpc>
                <a:spcPct val="150000"/>
              </a:lnSpc>
              <a:buFont typeface="Arial" panose="020B0604020202020204" pitchFamily="34" charset="0"/>
              <a:buChar char="•"/>
            </a:pPr>
            <a:r>
              <a:rPr lang="en-US" dirty="0" smtClean="0"/>
              <a:t>Work Towards KLEAP Accreditation</a:t>
            </a:r>
          </a:p>
          <a:p>
            <a:pPr marL="285750" indent="-285750">
              <a:lnSpc>
                <a:spcPct val="150000"/>
              </a:lnSpc>
              <a:buFont typeface="Arial" panose="020B0604020202020204" pitchFamily="34" charset="0"/>
              <a:buChar char="•"/>
            </a:pPr>
            <a:r>
              <a:rPr lang="en-US" dirty="0" err="1" smtClean="0"/>
              <a:t>StopSticks</a:t>
            </a:r>
            <a:r>
              <a:rPr lang="en-US" dirty="0" smtClean="0"/>
              <a:t> </a:t>
            </a:r>
            <a:r>
              <a:rPr lang="en-US" dirty="0" smtClean="0"/>
              <a:t>in All Patrol Vehicles</a:t>
            </a:r>
          </a:p>
          <a:p>
            <a:pPr marL="285750" indent="-285750">
              <a:lnSpc>
                <a:spcPct val="150000"/>
              </a:lnSpc>
              <a:buFont typeface="Arial" panose="020B0604020202020204" pitchFamily="34" charset="0"/>
              <a:buChar char="•"/>
            </a:pPr>
            <a:r>
              <a:rPr lang="en-US" dirty="0" smtClean="0"/>
              <a:t>Encrypted Radio System Upgrade in the Emergency Communications Center</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794" y="1355131"/>
            <a:ext cx="4327556" cy="4327556"/>
          </a:xfrm>
          <a:prstGeom prst="rect">
            <a:avLst/>
          </a:prstGeom>
        </p:spPr>
      </p:pic>
      <p:sp>
        <p:nvSpPr>
          <p:cNvPr id="3" name="TextBox 2"/>
          <p:cNvSpPr txBox="1"/>
          <p:nvPr/>
        </p:nvSpPr>
        <p:spPr>
          <a:xfrm>
            <a:off x="394579" y="5682687"/>
            <a:ext cx="4363771" cy="276999"/>
          </a:xfrm>
          <a:prstGeom prst="rect">
            <a:avLst/>
          </a:prstGeom>
          <a:noFill/>
        </p:spPr>
        <p:txBody>
          <a:bodyPr wrap="square" rtlCol="0">
            <a:spAutoFit/>
          </a:bodyPr>
          <a:lstStyle/>
          <a:p>
            <a:pPr algn="ctr"/>
            <a:r>
              <a:rPr lang="en-US" sz="1200" dirty="0" smtClean="0"/>
              <a:t>Sgt. Jackson and Officer Bieber Preparing for Field Training</a:t>
            </a:r>
            <a:endParaRPr lang="en-US" sz="1200" dirty="0"/>
          </a:p>
        </p:txBody>
      </p:sp>
    </p:spTree>
    <p:extLst>
      <p:ext uri="{BB962C8B-B14F-4D97-AF65-F5344CB8AC3E}">
        <p14:creationId xmlns:p14="http://schemas.microsoft.com/office/powerpoint/2010/main" val="17568563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6458" y="1321724"/>
            <a:ext cx="8126285" cy="923330"/>
          </a:xfrm>
          <a:prstGeom prst="rect">
            <a:avLst/>
          </a:prstGeom>
          <a:noFill/>
        </p:spPr>
        <p:txBody>
          <a:bodyPr wrap="square" rtlCol="0">
            <a:spAutoFit/>
          </a:bodyPr>
          <a:lstStyle/>
          <a:p>
            <a:r>
              <a:rPr lang="en-US" dirty="0" smtClean="0"/>
              <a:t>In May of 2021, the Chancellor of the University of Kansas appointed a Task Force on Community Responsive Public Safety.</a:t>
            </a:r>
          </a:p>
          <a:p>
            <a:endParaRPr lang="en-US" dirty="0">
              <a:solidFill>
                <a:srgbClr val="C00000"/>
              </a:solidFill>
            </a:endParaRPr>
          </a:p>
        </p:txBody>
      </p:sp>
      <p:sp>
        <p:nvSpPr>
          <p:cNvPr id="4" name="TextBox 3"/>
          <p:cNvSpPr txBox="1"/>
          <p:nvPr/>
        </p:nvSpPr>
        <p:spPr>
          <a:xfrm>
            <a:off x="1263533" y="532015"/>
            <a:ext cx="6076719" cy="369332"/>
          </a:xfrm>
          <a:prstGeom prst="rect">
            <a:avLst/>
          </a:prstGeom>
          <a:noFill/>
        </p:spPr>
        <p:txBody>
          <a:bodyPr wrap="square" rtlCol="0">
            <a:spAutoFit/>
          </a:bodyPr>
          <a:lstStyle/>
          <a:p>
            <a:pPr lvl="0">
              <a:defRPr/>
            </a:pPr>
            <a:r>
              <a:rPr lang="en-US" dirty="0" smtClean="0">
                <a:solidFill>
                  <a:srgbClr val="002060"/>
                </a:solidFill>
                <a:latin typeface="Arial Hebrew" charset="-79"/>
                <a:ea typeface="Gotham" charset="0"/>
                <a:cs typeface="Gotham" charset="0"/>
              </a:rPr>
              <a:t>Task Force on Community Responsive Public Safety</a:t>
            </a:r>
            <a:endParaRPr lang="en-US" dirty="0">
              <a:solidFill>
                <a:srgbClr val="002060"/>
              </a:solidFill>
              <a:latin typeface="Arial Hebrew" charset="-79"/>
              <a:ea typeface="Gotham" charset="0"/>
              <a:cs typeface="Gotham" charset="0"/>
            </a:endParaRPr>
          </a:p>
        </p:txBody>
      </p:sp>
      <p:sp>
        <p:nvSpPr>
          <p:cNvPr id="5" name="TextBox 4"/>
          <p:cNvSpPr txBox="1"/>
          <p:nvPr/>
        </p:nvSpPr>
        <p:spPr>
          <a:xfrm>
            <a:off x="4334004" y="2110908"/>
            <a:ext cx="7005511" cy="3416320"/>
          </a:xfrm>
          <a:prstGeom prst="rect">
            <a:avLst/>
          </a:prstGeom>
          <a:noFill/>
        </p:spPr>
        <p:txBody>
          <a:bodyPr wrap="square" rtlCol="0">
            <a:spAutoFit/>
          </a:bodyPr>
          <a:lstStyle/>
          <a:p>
            <a:r>
              <a:rPr lang="en-US" dirty="0"/>
              <a:t>Recommendations were made </a:t>
            </a:r>
            <a:r>
              <a:rPr lang="en-US" dirty="0" smtClean="0"/>
              <a:t>in three </a:t>
            </a:r>
            <a:r>
              <a:rPr lang="en-US" dirty="0"/>
              <a:t>categories:</a:t>
            </a:r>
          </a:p>
          <a:p>
            <a:endParaRPr lang="en-US" dirty="0" smtClean="0"/>
          </a:p>
          <a:p>
            <a:pPr marL="285750" indent="-285750">
              <a:buFont typeface="Arial" panose="020B0604020202020204" pitchFamily="34" charset="0"/>
              <a:buChar char="•"/>
            </a:pPr>
            <a:r>
              <a:rPr lang="en-US" dirty="0" smtClean="0"/>
              <a:t>Responses to Behavioral Health Crises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Officer Conduct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Advisory and Oversight</a:t>
            </a:r>
          </a:p>
          <a:p>
            <a:pPr marL="285750" indent="-285750">
              <a:buFont typeface="Arial" panose="020B0604020202020204" pitchFamily="34" charset="0"/>
              <a:buChar char="•"/>
            </a:pPr>
            <a:endParaRPr lang="en-US" dirty="0" smtClean="0"/>
          </a:p>
          <a:p>
            <a:endParaRPr lang="en-US" dirty="0" smtClean="0">
              <a:solidFill>
                <a:srgbClr val="000099"/>
              </a:solidFill>
            </a:endParaRPr>
          </a:p>
          <a:p>
            <a:r>
              <a:rPr lang="en-US" b="1" dirty="0" smtClean="0"/>
              <a:t>As of the end of 2024, the University of Kansas Police Department had completed their work in meeting the recommendations of the task force.</a:t>
            </a:r>
            <a:endParaRPr lang="en-US" b="1" dirty="0"/>
          </a:p>
        </p:txBody>
      </p:sp>
      <p:pic>
        <p:nvPicPr>
          <p:cNvPr id="6" name="Picture 5"/>
          <p:cNvPicPr>
            <a:picLocks noChangeAspect="1"/>
          </p:cNvPicPr>
          <p:nvPr/>
        </p:nvPicPr>
        <p:blipFill>
          <a:blip r:embed="rId2"/>
          <a:stretch>
            <a:fillRect/>
          </a:stretch>
        </p:blipFill>
        <p:spPr>
          <a:xfrm>
            <a:off x="756458" y="2245054"/>
            <a:ext cx="3232649" cy="242204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sp>
        <p:nvSpPr>
          <p:cNvPr id="3" name="TextBox 2"/>
          <p:cNvSpPr txBox="1"/>
          <p:nvPr/>
        </p:nvSpPr>
        <p:spPr>
          <a:xfrm>
            <a:off x="756458" y="4667099"/>
            <a:ext cx="3232649" cy="276999"/>
          </a:xfrm>
          <a:prstGeom prst="rect">
            <a:avLst/>
          </a:prstGeom>
          <a:noFill/>
        </p:spPr>
        <p:txBody>
          <a:bodyPr wrap="square" rtlCol="0">
            <a:spAutoFit/>
          </a:bodyPr>
          <a:lstStyle/>
          <a:p>
            <a:pPr algn="ctr"/>
            <a:r>
              <a:rPr lang="en-US" sz="1200" dirty="0" smtClean="0"/>
              <a:t>Chief Mosley and Detective Freeman on Patrol</a:t>
            </a:r>
            <a:endParaRPr lang="en-US" sz="1200" dirty="0"/>
          </a:p>
        </p:txBody>
      </p:sp>
    </p:spTree>
    <p:extLst>
      <p:ext uri="{BB962C8B-B14F-4D97-AF65-F5344CB8AC3E}">
        <p14:creationId xmlns:p14="http://schemas.microsoft.com/office/powerpoint/2010/main" val="36280566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6458" y="1321724"/>
            <a:ext cx="8126285" cy="923330"/>
          </a:xfrm>
          <a:prstGeom prst="rect">
            <a:avLst/>
          </a:prstGeom>
          <a:noFill/>
        </p:spPr>
        <p:txBody>
          <a:bodyPr wrap="square" rtlCol="0">
            <a:spAutoFit/>
          </a:bodyPr>
          <a:lstStyle/>
          <a:p>
            <a:r>
              <a:rPr lang="en-US" dirty="0" smtClean="0"/>
              <a:t>The 2022-2026 KU Police Department Strategic Plan contains several goals and strategies to drive progress within the agency. Goals include: </a:t>
            </a:r>
          </a:p>
          <a:p>
            <a:endParaRPr lang="en-US" dirty="0">
              <a:solidFill>
                <a:srgbClr val="C00000"/>
              </a:solidFill>
            </a:endParaRPr>
          </a:p>
        </p:txBody>
      </p:sp>
      <p:sp>
        <p:nvSpPr>
          <p:cNvPr id="4" name="TextBox 3"/>
          <p:cNvSpPr txBox="1"/>
          <p:nvPr/>
        </p:nvSpPr>
        <p:spPr>
          <a:xfrm>
            <a:off x="1263533" y="532015"/>
            <a:ext cx="6076719" cy="369332"/>
          </a:xfrm>
          <a:prstGeom prst="rect">
            <a:avLst/>
          </a:prstGeom>
          <a:noFill/>
        </p:spPr>
        <p:txBody>
          <a:bodyPr wrap="square" rtlCol="0">
            <a:spAutoFit/>
          </a:bodyPr>
          <a:lstStyle/>
          <a:p>
            <a:pPr lvl="0">
              <a:defRPr/>
            </a:pPr>
            <a:r>
              <a:rPr lang="en-US" dirty="0" smtClean="0">
                <a:solidFill>
                  <a:srgbClr val="002060"/>
                </a:solidFill>
                <a:latin typeface="Arial Hebrew" charset="-79"/>
                <a:ea typeface="Gotham" charset="0"/>
                <a:cs typeface="Gotham" charset="0"/>
              </a:rPr>
              <a:t>Strategic Plan Accomplishments</a:t>
            </a:r>
            <a:endParaRPr lang="en-US" dirty="0">
              <a:solidFill>
                <a:srgbClr val="002060"/>
              </a:solidFill>
              <a:latin typeface="Arial Hebrew" charset="-79"/>
              <a:ea typeface="Gotham" charset="0"/>
              <a:cs typeface="Gotham" charset="0"/>
            </a:endParaRPr>
          </a:p>
        </p:txBody>
      </p:sp>
      <p:sp>
        <p:nvSpPr>
          <p:cNvPr id="5" name="TextBox 4"/>
          <p:cNvSpPr txBox="1"/>
          <p:nvPr/>
        </p:nvSpPr>
        <p:spPr>
          <a:xfrm>
            <a:off x="5015200" y="2014768"/>
            <a:ext cx="7005511" cy="369331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Improvements in community policing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 retention plan that creates upward mobility opportunities, a healthy workplace culture, and adequate pay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 recruitment plan designed to attract qualified candidates who reflect our community</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An efficient, community oriented department structure</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Technology Investments to enhance a safe and secure environment for personnel and the community</a:t>
            </a:r>
          </a:p>
          <a:p>
            <a:endParaRPr lang="en-US" dirty="0" smtClean="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sp>
        <p:nvSpPr>
          <p:cNvPr id="9" name="TextBox 8"/>
          <p:cNvSpPr txBox="1"/>
          <p:nvPr/>
        </p:nvSpPr>
        <p:spPr>
          <a:xfrm>
            <a:off x="723701" y="5228705"/>
            <a:ext cx="4063142" cy="276999"/>
          </a:xfrm>
          <a:prstGeom prst="rect">
            <a:avLst/>
          </a:prstGeom>
          <a:noFill/>
        </p:spPr>
        <p:txBody>
          <a:bodyPr wrap="square" rtlCol="0">
            <a:spAutoFit/>
          </a:bodyPr>
          <a:lstStyle/>
          <a:p>
            <a:pPr algn="ctr"/>
            <a:r>
              <a:rPr lang="en-US" sz="1200" dirty="0" smtClean="0"/>
              <a:t>Officer Turner in Front of Allen Fieldhouse</a:t>
            </a:r>
            <a:endParaRPr lang="en-US" sz="1200" dirty="0"/>
          </a:p>
        </p:txBody>
      </p:sp>
      <p:pic>
        <p:nvPicPr>
          <p:cNvPr id="10" name="Picture 9"/>
          <p:cNvPicPr>
            <a:picLocks noChangeAspect="1"/>
          </p:cNvPicPr>
          <p:nvPr/>
        </p:nvPicPr>
        <p:blipFill>
          <a:blip r:embed="rId4"/>
          <a:stretch>
            <a:fillRect/>
          </a:stretch>
        </p:blipFill>
        <p:spPr>
          <a:xfrm>
            <a:off x="690945" y="2132214"/>
            <a:ext cx="4128655" cy="3096491"/>
          </a:xfrm>
          <a:prstGeom prst="rect">
            <a:avLst/>
          </a:prstGeom>
        </p:spPr>
      </p:pic>
    </p:spTree>
    <p:extLst>
      <p:ext uri="{BB962C8B-B14F-4D97-AF65-F5344CB8AC3E}">
        <p14:creationId xmlns:p14="http://schemas.microsoft.com/office/powerpoint/2010/main" val="18021652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6458" y="1096177"/>
            <a:ext cx="8126285" cy="646331"/>
          </a:xfrm>
          <a:prstGeom prst="rect">
            <a:avLst/>
          </a:prstGeom>
          <a:noFill/>
        </p:spPr>
        <p:txBody>
          <a:bodyPr wrap="square" rtlCol="0">
            <a:spAutoFit/>
          </a:bodyPr>
          <a:lstStyle/>
          <a:p>
            <a:r>
              <a:rPr lang="en-US" dirty="0" smtClean="0"/>
              <a:t>In 2024, major steps were taken in realizing the strategic plan.</a:t>
            </a:r>
          </a:p>
          <a:p>
            <a:endParaRPr lang="en-US" dirty="0">
              <a:solidFill>
                <a:srgbClr val="C00000"/>
              </a:solidFill>
            </a:endParaRPr>
          </a:p>
        </p:txBody>
      </p:sp>
      <p:sp>
        <p:nvSpPr>
          <p:cNvPr id="4" name="TextBox 3"/>
          <p:cNvSpPr txBox="1"/>
          <p:nvPr/>
        </p:nvSpPr>
        <p:spPr>
          <a:xfrm>
            <a:off x="1263533" y="532015"/>
            <a:ext cx="6076719" cy="369332"/>
          </a:xfrm>
          <a:prstGeom prst="rect">
            <a:avLst/>
          </a:prstGeom>
          <a:noFill/>
        </p:spPr>
        <p:txBody>
          <a:bodyPr wrap="square" rtlCol="0">
            <a:spAutoFit/>
          </a:bodyPr>
          <a:lstStyle/>
          <a:p>
            <a:pPr lvl="0">
              <a:defRPr/>
            </a:pPr>
            <a:r>
              <a:rPr lang="en-US" dirty="0" smtClean="0">
                <a:solidFill>
                  <a:srgbClr val="002060"/>
                </a:solidFill>
                <a:latin typeface="Arial Hebrew" charset="-79"/>
                <a:ea typeface="Gotham" charset="0"/>
                <a:cs typeface="Gotham" charset="0"/>
              </a:rPr>
              <a:t>Strategic Plan Accomplishments</a:t>
            </a:r>
            <a:endParaRPr lang="en-US" dirty="0">
              <a:solidFill>
                <a:srgbClr val="002060"/>
              </a:solidFill>
              <a:latin typeface="Arial Hebrew" charset="-79"/>
              <a:ea typeface="Gotham" charset="0"/>
              <a:cs typeface="Gotham" charset="0"/>
            </a:endParaRPr>
          </a:p>
        </p:txBody>
      </p:sp>
      <p:sp>
        <p:nvSpPr>
          <p:cNvPr id="5" name="TextBox 4"/>
          <p:cNvSpPr txBox="1"/>
          <p:nvPr/>
        </p:nvSpPr>
        <p:spPr>
          <a:xfrm>
            <a:off x="3989107" y="1571869"/>
            <a:ext cx="7005511" cy="563231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KUPD continued to build relationships with groups and organizations on campus and within the Lawrence community.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Two Captains and a Sergeant were added to create additional upward mobility opportunities. We continued to make strives in competitive pay.</a:t>
            </a:r>
          </a:p>
          <a:p>
            <a:endParaRPr lang="en-US" dirty="0"/>
          </a:p>
          <a:p>
            <a:pPr marL="285750" indent="-285750">
              <a:buFont typeface="Arial" panose="020B0604020202020204" pitchFamily="34" charset="0"/>
              <a:buChar char="•"/>
            </a:pPr>
            <a:r>
              <a:rPr lang="en-US" dirty="0" smtClean="0"/>
              <a:t>Supervisors attended advanced leadership training.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Peer support personnel were added and new health and wellness resources, including a specialized phone application, were implemented. </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Changes were made to the organizational structure to increase efficiency and accountability.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10 new police officers were recruited.</a:t>
            </a:r>
          </a:p>
          <a:p>
            <a:pPr marL="285750" indent="-285750">
              <a:buFont typeface="Arial" panose="020B0604020202020204" pitchFamily="34" charset="0"/>
              <a:buChar char="•"/>
            </a:pPr>
            <a:endParaRPr lang="en-US" dirty="0" smtClean="0"/>
          </a:p>
          <a:p>
            <a:endParaRPr lang="en-US" dirty="0" smtClean="0"/>
          </a:p>
          <a:p>
            <a:endParaRPr lang="en-US" dirty="0" smtClean="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3074" name="Picture 2" descr="No photo description availa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942" y="1742508"/>
            <a:ext cx="3684789" cy="27617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4567" y="4538749"/>
            <a:ext cx="3640975" cy="461665"/>
          </a:xfrm>
          <a:prstGeom prst="rect">
            <a:avLst/>
          </a:prstGeom>
          <a:noFill/>
        </p:spPr>
        <p:txBody>
          <a:bodyPr wrap="square" rtlCol="0">
            <a:spAutoFit/>
          </a:bodyPr>
          <a:lstStyle/>
          <a:p>
            <a:pPr algn="ctr"/>
            <a:r>
              <a:rPr lang="en-US" sz="1200" dirty="0" smtClean="0"/>
              <a:t>Officer McAloon with Captain Golightley at Officer McAloon’s KLETC graduation.</a:t>
            </a:r>
            <a:endParaRPr lang="en-US" sz="1200" dirty="0"/>
          </a:p>
        </p:txBody>
      </p:sp>
    </p:spTree>
    <p:extLst>
      <p:ext uri="{BB962C8B-B14F-4D97-AF65-F5344CB8AC3E}">
        <p14:creationId xmlns:p14="http://schemas.microsoft.com/office/powerpoint/2010/main" val="24158080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63533" y="532015"/>
            <a:ext cx="6076719" cy="369332"/>
          </a:xfrm>
          <a:prstGeom prst="rect">
            <a:avLst/>
          </a:prstGeom>
          <a:noFill/>
        </p:spPr>
        <p:txBody>
          <a:bodyPr wrap="square" rtlCol="0">
            <a:spAutoFit/>
          </a:bodyPr>
          <a:lstStyle/>
          <a:p>
            <a:pPr lvl="0">
              <a:defRPr/>
            </a:pPr>
            <a:r>
              <a:rPr lang="en-US" dirty="0" smtClean="0">
                <a:solidFill>
                  <a:srgbClr val="002060"/>
                </a:solidFill>
                <a:latin typeface="Arial Hebrew" charset="-79"/>
                <a:ea typeface="Gotham" charset="0"/>
                <a:cs typeface="Gotham" charset="0"/>
              </a:rPr>
              <a:t>Active Shooter Training and Exercise</a:t>
            </a:r>
            <a:endParaRPr lang="en-US" dirty="0">
              <a:solidFill>
                <a:srgbClr val="002060"/>
              </a:solidFill>
              <a:latin typeface="Arial Hebrew" charset="-79"/>
              <a:ea typeface="Gotham" charset="0"/>
              <a:cs typeface="Gotham" charset="0"/>
            </a:endParaRPr>
          </a:p>
        </p:txBody>
      </p:sp>
      <p:sp>
        <p:nvSpPr>
          <p:cNvPr id="5" name="TextBox 4"/>
          <p:cNvSpPr txBox="1"/>
          <p:nvPr/>
        </p:nvSpPr>
        <p:spPr>
          <a:xfrm>
            <a:off x="4184375" y="1183772"/>
            <a:ext cx="7005511" cy="618630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KU Police Department conducted a series of active threat-related trainings in 2024 that culminated in a full-scale exercise in June.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In February, officers received training in the use of breaching tools.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In April and May, officers received classroom training in active threat responses that included basic movement drills.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In early June, officers received active threat training in short, live scenarios as well as utilizing the use of force simulator.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In late June, officers took part in a full-scale exercise that included a real-time scenario including utilizing communications, Emergency </a:t>
            </a:r>
            <a:r>
              <a:rPr lang="en-US" dirty="0"/>
              <a:t>M</a:t>
            </a:r>
            <a:r>
              <a:rPr lang="en-US" dirty="0" smtClean="0"/>
              <a:t>anagement, and on-scene coordination between arriving units.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endParaRPr lang="en-US" dirty="0" smtClean="0"/>
          </a:p>
          <a:p>
            <a:endParaRPr lang="en-US" dirty="0" smtClean="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06432" y="1725139"/>
            <a:ext cx="4330931" cy="3248198"/>
          </a:xfrm>
          <a:prstGeom prst="rect">
            <a:avLst/>
          </a:prstGeom>
        </p:spPr>
      </p:pic>
      <p:sp>
        <p:nvSpPr>
          <p:cNvPr id="3" name="TextBox 2"/>
          <p:cNvSpPr txBox="1"/>
          <p:nvPr/>
        </p:nvSpPr>
        <p:spPr>
          <a:xfrm>
            <a:off x="739833" y="5503025"/>
            <a:ext cx="3241963" cy="276999"/>
          </a:xfrm>
          <a:prstGeom prst="rect">
            <a:avLst/>
          </a:prstGeom>
          <a:noFill/>
        </p:spPr>
        <p:txBody>
          <a:bodyPr wrap="square" rtlCol="0">
            <a:spAutoFit/>
          </a:bodyPr>
          <a:lstStyle/>
          <a:p>
            <a:pPr algn="ctr"/>
            <a:r>
              <a:rPr lang="en-US" sz="1200" dirty="0" smtClean="0"/>
              <a:t>Sgt. Ridgway on the Use of Force Simulator</a:t>
            </a:r>
            <a:endParaRPr lang="en-US" sz="1200" dirty="0"/>
          </a:p>
        </p:txBody>
      </p:sp>
    </p:spTree>
    <p:extLst>
      <p:ext uri="{BB962C8B-B14F-4D97-AF65-F5344CB8AC3E}">
        <p14:creationId xmlns:p14="http://schemas.microsoft.com/office/powerpoint/2010/main" val="12842321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17793</TotalTime>
  <Words>3077</Words>
  <Application>Microsoft Office PowerPoint</Application>
  <PresentationFormat>Widescreen</PresentationFormat>
  <Paragraphs>482</Paragraphs>
  <Slides>35</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Arial Bold</vt:lpstr>
      <vt:lpstr>Arial Hebrew</vt:lpstr>
      <vt:lpstr>Calibri</vt:lpstr>
      <vt:lpstr>Calibri Light</vt:lpstr>
      <vt:lpstr>Gotham</vt:lpstr>
      <vt:lpstr>Gotham Book</vt:lpstr>
      <vt:lpstr>Gotham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Todd W Carpenter</dc:creator>
  <cp:lastModifiedBy>Nelson Mosley</cp:lastModifiedBy>
  <cp:revision>206</cp:revision>
  <dcterms:created xsi:type="dcterms:W3CDTF">2024-04-23T18:17:40Z</dcterms:created>
  <dcterms:modified xsi:type="dcterms:W3CDTF">2025-09-30T21:36:57Z</dcterms:modified>
</cp:coreProperties>
</file>